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78" r:id="rId3"/>
    <p:sldId id="296" r:id="rId4"/>
    <p:sldId id="303" r:id="rId5"/>
    <p:sldId id="304" r:id="rId6"/>
    <p:sldId id="305" r:id="rId7"/>
    <p:sldId id="306" r:id="rId8"/>
    <p:sldId id="309" r:id="rId9"/>
    <p:sldId id="301" r:id="rId10"/>
    <p:sldId id="310" r:id="rId11"/>
    <p:sldId id="311" r:id="rId12"/>
    <p:sldId id="324" r:id="rId13"/>
    <p:sldId id="312" r:id="rId14"/>
    <p:sldId id="313" r:id="rId15"/>
    <p:sldId id="314" r:id="rId16"/>
    <p:sldId id="325" r:id="rId17"/>
    <p:sldId id="315" r:id="rId18"/>
    <p:sldId id="299" r:id="rId19"/>
    <p:sldId id="323" r:id="rId20"/>
    <p:sldId id="320" r:id="rId21"/>
    <p:sldId id="322" r:id="rId2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BB94"/>
    <a:srgbClr val="845C2C"/>
    <a:srgbClr val="B27B3B"/>
    <a:srgbClr val="F9F3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826" autoAdjust="0"/>
    <p:restoredTop sz="94660"/>
  </p:normalViewPr>
  <p:slideViewPr>
    <p:cSldViewPr snapToGrid="0">
      <p:cViewPr varScale="1">
        <p:scale>
          <a:sx n="58" d="100"/>
          <a:sy n="58" d="100"/>
        </p:scale>
        <p:origin x="6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41587-D6CA-49A3-82A9-43296E8F7C45}" type="datetimeFigureOut">
              <a:rPr lang="cs-CZ" smtClean="0"/>
              <a:t>14.09.2026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DD470-C199-4500-92EB-D707B34052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1871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A468A-1CE5-9FB5-C358-D731E8540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443BC22-E44C-9213-97B6-DAA54C1946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8649057-688B-3DD5-EFC2-3DB89955AC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E688647-2887-B3BA-5DC7-A073D352FE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4DD470-C199-4500-92EB-D707B3405291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85121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5F0CF-080D-5422-0D22-2561A1BCF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08CD740-A61E-3AA4-704C-7401A1D656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647A9B3-9ACC-E252-FAF5-CFC5C99BDE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746A4F0-C8E2-9D25-F003-355E584D25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4DD470-C199-4500-92EB-D707B3405291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38628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4C951-C9E4-3EF5-9B73-3AAD123FA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64A4077-36FE-B7E9-6A4A-0AD7D97A5B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B4DD598-16F9-54C1-E869-F25EE8C840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8695C49-C43B-6479-99BE-2548DF145F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4DD470-C199-4500-92EB-D707B3405291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23176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764A0-9D3D-B69D-75F3-BD023DBA4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2B2310E-3FF3-A42B-BE30-E2AE56DD2F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02BF501-1455-0529-6E95-55E04DD41E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633A79E-67D3-343B-82B9-48DFA57752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4DD470-C199-4500-92EB-D707B3405291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7576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83577-12A9-835A-06F8-3EC958769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DC940BE-9289-39E8-FFBE-F395C969C3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EB1AF0A-0B13-22D5-D8A5-A4220FB5E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12FFFE3-774E-B4A0-158E-4F586218C7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4DD470-C199-4500-92EB-D707B3405291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39217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1B360-9214-02DC-5BB6-DA917DD1B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F2993F9-2E4A-3316-9E96-C621D0B595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4AEEC1D-B5E4-49D9-8E71-D811D00D8B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70F7AFC-05BB-8586-F580-4411A0010D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4DD470-C199-4500-92EB-D707B3405291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0929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F7DD0-1E9A-FA86-A69A-1BA3AA0E2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0E0E18B-7C7E-33AA-9482-B97CE4A90E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DA61E05-A5C5-1F6F-D6CE-D0001C8DDF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E5076CE-0970-03CC-1040-5FCB7F0D5C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4DD470-C199-4500-92EB-D707B3405291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8401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6C0C9-3587-A77A-9FDF-8E8607DB5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26A3A70-8C41-8C1D-0BC2-071DD092DE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4C3B4FE-0D8C-CC5C-C09E-BF7994C376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8DD960B-32ED-2F0F-11EC-ED02B423E1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4DD470-C199-4500-92EB-D707B3405291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8111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6615D-479E-E68B-4D26-5B5894B4B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766DCE9-991B-B831-E10F-AEC3887E90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174CA1E-F658-DF54-9FF1-0C99FA75E5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FF6121B-1B90-ED0F-EA99-3CB578DFC5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4DD470-C199-4500-92EB-D707B3405291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1097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F41B1-1402-D355-74BF-EF2BD01D3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86B3B49-2EED-FA15-64A9-50B162E87B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416EC99-26C0-FC19-F226-A70AEF863D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430AA26-E868-5605-CB52-EF4F9FFB1A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4DD470-C199-4500-92EB-D707B3405291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44678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19E40-EFDC-A197-1942-A83F2B132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5B8E261-3E94-1F44-9293-9C8C52170A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0B36574-8ACE-1A3D-364E-75354B35B8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F393873-EADA-DEA9-AC5C-F2652AC630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4DD470-C199-4500-92EB-D707B3405291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4540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61189-8BCE-1A4A-C5E6-EBD0A64CA2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4844190-8DE9-1723-A3D0-F6FE88B25A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9F0BF49-2D6D-9A4C-0A03-EA03F57F35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CCFA1CE-AC16-2C92-600A-09428B90EB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4DD470-C199-4500-92EB-D707B3405291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62278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A481B-9841-30AB-DAC3-95F2DC1E4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AA3A20F-2729-5DCB-4F0C-6440452595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4910142-F1DF-82BA-493F-DBAB28230E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0FF02D2-2B07-FEBB-3487-D2B400DDD0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4DD470-C199-4500-92EB-D707B3405291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39382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17759-2F27-2BA7-9FCB-CD10F5B8D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3FDBDE5-63C4-0CA2-0127-7B2175F1C2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88E0DDA-4EA1-9C32-80DB-9F9723F0D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2A07942-C889-170B-8B25-689686A185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4DD470-C199-4500-92EB-D707B3405291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7850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16B8DD-7A5A-60AC-D50F-DD96E22962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444F9F3-9577-0620-277A-231E2150F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6487ABF-6E53-23EE-455B-60FB7405E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D21F-2618-4E25-B7F3-8B7B3871EB06}" type="datetimeFigureOut">
              <a:rPr lang="cs-CZ" smtClean="0"/>
              <a:t>14.09.2026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5C67AEA-5799-7579-D5C1-9DC3E2154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78D6317-9435-E8EA-953A-7642F7712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2B5B-707F-4D26-973F-3111CB8A1E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1122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45D6FF-CC12-DC65-C8B2-7F6A5B68F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EC2172C-CBAF-5E47-3136-E9441783B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E815585-89A6-DC10-1712-76AC96622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D21F-2618-4E25-B7F3-8B7B3871EB06}" type="datetimeFigureOut">
              <a:rPr lang="cs-CZ" smtClean="0"/>
              <a:t>14.09.2026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3E4BCE1-D308-98D9-5D21-245860DA2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8D4069E-0EA3-B210-4EE5-B560531AA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2B5B-707F-4D26-973F-3111CB8A1E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8575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39507EF-4951-66F7-12D5-C179B97C6A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D50671F-67DE-FC28-0FE9-F93FEAA542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D1C3970-1CC0-3B09-2EC2-326744348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D21F-2618-4E25-B7F3-8B7B3871EB06}" type="datetimeFigureOut">
              <a:rPr lang="cs-CZ" smtClean="0"/>
              <a:t>14.09.2026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B8F5CBC-4F9A-4107-F4AF-327B7C0F9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CC2CD16-6572-6148-06D6-2E746111B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2B5B-707F-4D26-973F-3111CB8A1E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7541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3234E7-AA96-6353-23FF-0315A3449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5812CC-FF2F-87C8-8500-6FFD4D45C7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C10DD36-16E4-0791-F7ED-C57114EE4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D21F-2618-4E25-B7F3-8B7B3871EB06}" type="datetimeFigureOut">
              <a:rPr lang="cs-CZ" smtClean="0"/>
              <a:t>14.09.2026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877C118-1AC1-5AE2-D8D1-2A810EDCE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44D2059-DCB4-B98B-9AE4-20E81A2C4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2B5B-707F-4D26-973F-3111CB8A1E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4122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F6DBCA-DB43-441D-C4EF-BD5B07529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91A5059-12E6-55DE-AA2B-0A12751BE8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1923490-65B2-0605-56A1-C3785BFE8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D21F-2618-4E25-B7F3-8B7B3871EB06}" type="datetimeFigureOut">
              <a:rPr lang="cs-CZ" smtClean="0"/>
              <a:t>14.09.2026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69ADB1A-C286-FC94-3401-6891C796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2D92582-915E-6322-E3ED-256F96509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2B5B-707F-4D26-973F-3111CB8A1E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8146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3A3AD9-5AD8-5AFD-29C8-EC9ADBF24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92146E-6BED-2CBC-158A-79FBBAFAA2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7E06633-4B20-762B-BF41-5034502984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9109F58-1884-B148-E69E-D1859633F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D21F-2618-4E25-B7F3-8B7B3871EB06}" type="datetimeFigureOut">
              <a:rPr lang="cs-CZ" smtClean="0"/>
              <a:t>14.09.2026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B48A42A-8FBE-899C-7536-2721ED44A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D996673-3C31-00E4-6300-2DE16946E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2B5B-707F-4D26-973F-3111CB8A1E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4581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D5BDB-31AF-BF0D-598A-36653E36D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2786B7F-11FA-195E-C6D7-911B6AA56E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3C80721-220D-B4FD-3BE2-F6E5616E27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F3ACF41-43C3-5740-A581-C0C52EC1D7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0B28077-01F0-77BE-01B0-8F03D72416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D40F3C4-148C-C664-A63A-1A31C0B1D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D21F-2618-4E25-B7F3-8B7B3871EB06}" type="datetimeFigureOut">
              <a:rPr lang="cs-CZ" smtClean="0"/>
              <a:t>14.09.2026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5296AB3-EFF4-2556-6C83-F17AB954A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2DB0DDA-CD37-3801-53AC-5643C3ADC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2B5B-707F-4D26-973F-3111CB8A1E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8572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00B9F2-16C7-C755-9883-018FDA730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DD4DB72-C46F-F6F5-B091-BA8058F7B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D21F-2618-4E25-B7F3-8B7B3871EB06}" type="datetimeFigureOut">
              <a:rPr lang="cs-CZ" smtClean="0"/>
              <a:t>14.09.2026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DD5524C-C4C4-9A85-62E2-2FAE1B8B4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2B4C353-1B44-183F-4E42-0DC85B764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2B5B-707F-4D26-973F-3111CB8A1E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5260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C92CEAB-0222-E610-08F8-96DB0B587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D21F-2618-4E25-B7F3-8B7B3871EB06}" type="datetimeFigureOut">
              <a:rPr lang="cs-CZ" smtClean="0"/>
              <a:t>14.09.2026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A3FD6B7-8A68-B274-DEAB-B874EAEB1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063A7CD-BDD9-37C6-944D-022332F17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2B5B-707F-4D26-973F-3111CB8A1E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307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53B24B-2403-D114-0707-86B3C5DA6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233DEF-CE45-2CDE-021D-81A2EF7F4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EB43AA2-775B-1519-E308-F3A678C42B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07F7D40-66B0-AF08-BEE1-6A8BD9713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D21F-2618-4E25-B7F3-8B7B3871EB06}" type="datetimeFigureOut">
              <a:rPr lang="cs-CZ" smtClean="0"/>
              <a:t>14.09.2026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0A7D887-3E34-72FA-F85D-97C753BB5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9F5C04D-099E-B1DE-6903-E6C7B7964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2B5B-707F-4D26-973F-3111CB8A1E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071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44F3BE-38DE-124A-0D48-E5F9E38D0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121EAC6-A61A-30D7-A942-5B75D768CC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916CEE6-E41E-8B0F-F212-DFCA34C039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EC943B8-B188-EF51-FBAD-23999EC2D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BD21F-2618-4E25-B7F3-8B7B3871EB06}" type="datetimeFigureOut">
              <a:rPr lang="cs-CZ" smtClean="0"/>
              <a:t>14.09.2026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79D0AAB-73A4-8B43-C786-9D127C765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8E170C8-A31E-4DF2-4DF8-C0A7B55BA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2B5B-707F-4D26-973F-3111CB8A1E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9638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6A12909-6A85-7DB4-A426-2E428B3D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0D091E9-760A-F062-E50E-F6E4BC6907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141A2A7-0469-53A7-6B3F-B14083CB7F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4BD21F-2618-4E25-B7F3-8B7B3871EB06}" type="datetimeFigureOut">
              <a:rPr lang="cs-CZ" smtClean="0"/>
              <a:t>14.09.2026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CF9EBF5-A3BE-2BA0-FC82-C5B13A5A66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E5E6D42-72A7-E511-DB76-0568BF82AD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8D2B5B-707F-4D26-973F-3111CB8A1E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1936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6DF1FD2-6B62-EF13-8621-91525596CB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89DC617B-F3BF-BF76-F961-4E47F91CF2C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9044536" y="4023358"/>
            <a:ext cx="3147463" cy="283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708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B08C05-00E4-7577-AF7B-7CF10D414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AC2F73C3-1959-4E4C-062E-3B564EB695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0205347"/>
              </p:ext>
            </p:extLst>
          </p:nvPr>
        </p:nvGraphicFramePr>
        <p:xfrm>
          <a:off x="304801" y="1766547"/>
          <a:ext cx="11538856" cy="30878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78740">
                  <a:extLst>
                    <a:ext uri="{9D8B030D-6E8A-4147-A177-3AD203B41FA5}">
                      <a16:colId xmlns:a16="http://schemas.microsoft.com/office/drawing/2014/main" val="2035259961"/>
                    </a:ext>
                  </a:extLst>
                </a:gridCol>
                <a:gridCol w="4213831">
                  <a:extLst>
                    <a:ext uri="{9D8B030D-6E8A-4147-A177-3AD203B41FA5}">
                      <a16:colId xmlns:a16="http://schemas.microsoft.com/office/drawing/2014/main" val="4257910950"/>
                    </a:ext>
                  </a:extLst>
                </a:gridCol>
                <a:gridCol w="3846285">
                  <a:extLst>
                    <a:ext uri="{9D8B030D-6E8A-4147-A177-3AD203B41FA5}">
                      <a16:colId xmlns:a16="http://schemas.microsoft.com/office/drawing/2014/main" val="1335995808"/>
                    </a:ext>
                  </a:extLst>
                </a:gridCol>
              </a:tblGrid>
              <a:tr h="771967">
                <a:tc>
                  <a:txBody>
                    <a:bodyPr/>
                    <a:lstStyle/>
                    <a:p>
                      <a:pPr algn="ctr"/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>
                          <a:latin typeface="+mn-lt"/>
                        </a:rPr>
                        <a:t>král Sodomy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>
                          <a:latin typeface="+mn-lt"/>
                        </a:rPr>
                        <a:t>král </a:t>
                      </a:r>
                      <a:r>
                        <a:rPr lang="cs-CZ" sz="3200" b="1" dirty="0" err="1">
                          <a:latin typeface="+mn-lt"/>
                        </a:rPr>
                        <a:t>Sálemu</a:t>
                      </a:r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681815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Co přináší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Nic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871119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r>
                        <a:rPr lang="cs-CZ" sz="500" b="1" dirty="0">
                          <a:latin typeface="+mn-lt"/>
                        </a:rPr>
                        <a:t> </a:t>
                      </a:r>
                    </a:p>
                    <a:p>
                      <a:r>
                        <a:rPr lang="cs-CZ" sz="3200" b="1" dirty="0">
                          <a:latin typeface="+mn-lt"/>
                        </a:rPr>
                        <a:t>Co dělá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445558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Jak </a:t>
                      </a:r>
                      <a:r>
                        <a:rPr lang="cs-CZ" sz="3200" b="1" dirty="0" err="1">
                          <a:latin typeface="+mn-lt"/>
                        </a:rPr>
                        <a:t>Abram</a:t>
                      </a:r>
                      <a:r>
                        <a:rPr lang="cs-CZ" sz="3200" b="1" dirty="0">
                          <a:latin typeface="+mn-lt"/>
                        </a:rPr>
                        <a:t> odpoví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616237"/>
                  </a:ext>
                </a:extLst>
              </a:tr>
            </a:tbl>
          </a:graphicData>
        </a:graphic>
      </p:graphicFrame>
      <p:sp>
        <p:nvSpPr>
          <p:cNvPr id="4" name="Nadpis 1">
            <a:extLst>
              <a:ext uri="{FF2B5EF4-FFF2-40B4-BE49-F238E27FC236}">
                <a16:creationId xmlns:a16="http://schemas.microsoft.com/office/drawing/2014/main" id="{23E908FE-950C-AEDD-C7BC-2CDE1E55107F}"/>
              </a:ext>
            </a:extLst>
          </p:cNvPr>
          <p:cNvSpPr txBox="1">
            <a:spLocks/>
          </p:cNvSpPr>
          <p:nvPr/>
        </p:nvSpPr>
        <p:spPr>
          <a:xfrm>
            <a:off x="914400" y="162218"/>
            <a:ext cx="10515600" cy="1223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b="1" dirty="0">
                <a:solidFill>
                  <a:srgbClr val="845C2C"/>
                </a:solidFill>
              </a:rPr>
              <a:t>1. Mojžíšova 14,17–24</a:t>
            </a:r>
            <a:endParaRPr lang="pt-BR" b="1" dirty="0">
              <a:solidFill>
                <a:srgbClr val="845C2C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63817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D02050-10FC-7200-9611-96D33835B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4F74E6E2-9B08-A0FA-C8CA-38B08E9318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0165919"/>
              </p:ext>
            </p:extLst>
          </p:nvPr>
        </p:nvGraphicFramePr>
        <p:xfrm>
          <a:off x="304801" y="1766547"/>
          <a:ext cx="11538856" cy="30878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78740">
                  <a:extLst>
                    <a:ext uri="{9D8B030D-6E8A-4147-A177-3AD203B41FA5}">
                      <a16:colId xmlns:a16="http://schemas.microsoft.com/office/drawing/2014/main" val="2035259961"/>
                    </a:ext>
                  </a:extLst>
                </a:gridCol>
                <a:gridCol w="4213831">
                  <a:extLst>
                    <a:ext uri="{9D8B030D-6E8A-4147-A177-3AD203B41FA5}">
                      <a16:colId xmlns:a16="http://schemas.microsoft.com/office/drawing/2014/main" val="4257910950"/>
                    </a:ext>
                  </a:extLst>
                </a:gridCol>
                <a:gridCol w="3846285">
                  <a:extLst>
                    <a:ext uri="{9D8B030D-6E8A-4147-A177-3AD203B41FA5}">
                      <a16:colId xmlns:a16="http://schemas.microsoft.com/office/drawing/2014/main" val="1335995808"/>
                    </a:ext>
                  </a:extLst>
                </a:gridCol>
              </a:tblGrid>
              <a:tr h="771967">
                <a:tc>
                  <a:txBody>
                    <a:bodyPr/>
                    <a:lstStyle/>
                    <a:p>
                      <a:pPr algn="ctr"/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>
                          <a:latin typeface="+mn-lt"/>
                        </a:rPr>
                        <a:t>král Sodomy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>
                          <a:latin typeface="+mn-lt"/>
                        </a:rPr>
                        <a:t>král </a:t>
                      </a:r>
                      <a:r>
                        <a:rPr lang="cs-CZ" sz="3200" b="1" dirty="0" err="1">
                          <a:latin typeface="+mn-lt"/>
                        </a:rPr>
                        <a:t>Sálemu</a:t>
                      </a:r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681815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Co přináší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Nic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871119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r>
                        <a:rPr lang="cs-CZ" sz="500" b="1" dirty="0">
                          <a:latin typeface="+mn-lt"/>
                        </a:rPr>
                        <a:t> </a:t>
                      </a:r>
                    </a:p>
                    <a:p>
                      <a:r>
                        <a:rPr lang="cs-CZ" sz="3200" b="1" dirty="0">
                          <a:latin typeface="+mn-lt"/>
                        </a:rPr>
                        <a:t>Co dělá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Žádá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445558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Jak </a:t>
                      </a:r>
                      <a:r>
                        <a:rPr lang="cs-CZ" sz="3200" b="1" dirty="0" err="1">
                          <a:latin typeface="+mn-lt"/>
                        </a:rPr>
                        <a:t>Abram</a:t>
                      </a:r>
                      <a:r>
                        <a:rPr lang="cs-CZ" sz="3200" b="1" dirty="0">
                          <a:latin typeface="+mn-lt"/>
                        </a:rPr>
                        <a:t> odpoví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616237"/>
                  </a:ext>
                </a:extLst>
              </a:tr>
            </a:tbl>
          </a:graphicData>
        </a:graphic>
      </p:graphicFrame>
      <p:sp>
        <p:nvSpPr>
          <p:cNvPr id="4" name="Nadpis 1">
            <a:extLst>
              <a:ext uri="{FF2B5EF4-FFF2-40B4-BE49-F238E27FC236}">
                <a16:creationId xmlns:a16="http://schemas.microsoft.com/office/drawing/2014/main" id="{0057262B-ECFF-79FB-6E22-E74058642574}"/>
              </a:ext>
            </a:extLst>
          </p:cNvPr>
          <p:cNvSpPr txBox="1">
            <a:spLocks/>
          </p:cNvSpPr>
          <p:nvPr/>
        </p:nvSpPr>
        <p:spPr>
          <a:xfrm>
            <a:off x="914400" y="162218"/>
            <a:ext cx="10515600" cy="1223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b="1" dirty="0">
                <a:solidFill>
                  <a:srgbClr val="845C2C"/>
                </a:solidFill>
              </a:rPr>
              <a:t>1. Mojžíšova 14,17–24</a:t>
            </a:r>
            <a:endParaRPr lang="pt-BR" b="1" dirty="0">
              <a:solidFill>
                <a:srgbClr val="845C2C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32967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827E42-7D17-203E-9C03-D016041A7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3DE7CF4D-80CE-AA06-9139-D7BAE427ED1E}"/>
              </a:ext>
            </a:extLst>
          </p:cNvPr>
          <p:cNvGraphicFramePr>
            <a:graphicFrameLocks noGrp="1"/>
          </p:cNvGraphicFramePr>
          <p:nvPr/>
        </p:nvGraphicFramePr>
        <p:xfrm>
          <a:off x="304801" y="1766547"/>
          <a:ext cx="11538856" cy="30878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78740">
                  <a:extLst>
                    <a:ext uri="{9D8B030D-6E8A-4147-A177-3AD203B41FA5}">
                      <a16:colId xmlns:a16="http://schemas.microsoft.com/office/drawing/2014/main" val="2035259961"/>
                    </a:ext>
                  </a:extLst>
                </a:gridCol>
                <a:gridCol w="4213831">
                  <a:extLst>
                    <a:ext uri="{9D8B030D-6E8A-4147-A177-3AD203B41FA5}">
                      <a16:colId xmlns:a16="http://schemas.microsoft.com/office/drawing/2014/main" val="4257910950"/>
                    </a:ext>
                  </a:extLst>
                </a:gridCol>
                <a:gridCol w="3846285">
                  <a:extLst>
                    <a:ext uri="{9D8B030D-6E8A-4147-A177-3AD203B41FA5}">
                      <a16:colId xmlns:a16="http://schemas.microsoft.com/office/drawing/2014/main" val="1335995808"/>
                    </a:ext>
                  </a:extLst>
                </a:gridCol>
              </a:tblGrid>
              <a:tr h="771967">
                <a:tc>
                  <a:txBody>
                    <a:bodyPr/>
                    <a:lstStyle/>
                    <a:p>
                      <a:pPr algn="ctr"/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>
                          <a:latin typeface="+mn-lt"/>
                        </a:rPr>
                        <a:t>král Sodomy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>
                          <a:latin typeface="+mn-lt"/>
                        </a:rPr>
                        <a:t>král </a:t>
                      </a:r>
                      <a:r>
                        <a:rPr lang="cs-CZ" sz="3200" b="1" dirty="0" err="1">
                          <a:latin typeface="+mn-lt"/>
                        </a:rPr>
                        <a:t>Sálemu</a:t>
                      </a:r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681815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Co přináší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Nic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871119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r>
                        <a:rPr lang="cs-CZ" sz="500" b="1" dirty="0">
                          <a:latin typeface="+mn-lt"/>
                        </a:rPr>
                        <a:t> </a:t>
                      </a:r>
                    </a:p>
                    <a:p>
                      <a:r>
                        <a:rPr lang="cs-CZ" sz="3200" b="1" dirty="0">
                          <a:latin typeface="+mn-lt"/>
                        </a:rPr>
                        <a:t>Co dělá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Žádá a „nabízí“.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445558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Jak </a:t>
                      </a:r>
                      <a:r>
                        <a:rPr lang="cs-CZ" sz="3200" b="1" dirty="0" err="1">
                          <a:latin typeface="+mn-lt"/>
                        </a:rPr>
                        <a:t>Abram</a:t>
                      </a:r>
                      <a:r>
                        <a:rPr lang="cs-CZ" sz="3200" b="1" dirty="0">
                          <a:latin typeface="+mn-lt"/>
                        </a:rPr>
                        <a:t> odpoví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616237"/>
                  </a:ext>
                </a:extLst>
              </a:tr>
            </a:tbl>
          </a:graphicData>
        </a:graphic>
      </p:graphicFrame>
      <p:sp>
        <p:nvSpPr>
          <p:cNvPr id="4" name="Nadpis 1">
            <a:extLst>
              <a:ext uri="{FF2B5EF4-FFF2-40B4-BE49-F238E27FC236}">
                <a16:creationId xmlns:a16="http://schemas.microsoft.com/office/drawing/2014/main" id="{82C9C5E5-D3EE-F533-8FD5-CD6170FC4A88}"/>
              </a:ext>
            </a:extLst>
          </p:cNvPr>
          <p:cNvSpPr txBox="1">
            <a:spLocks/>
          </p:cNvSpPr>
          <p:nvPr/>
        </p:nvSpPr>
        <p:spPr>
          <a:xfrm>
            <a:off x="914400" y="162218"/>
            <a:ext cx="10515600" cy="1223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b="1" dirty="0">
                <a:solidFill>
                  <a:srgbClr val="845C2C"/>
                </a:solidFill>
              </a:rPr>
              <a:t>1. Mojžíšova 14,17–24</a:t>
            </a:r>
            <a:endParaRPr lang="pt-BR" b="1" dirty="0">
              <a:solidFill>
                <a:srgbClr val="845C2C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0638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B69842-31EC-2068-E68D-757AC7504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AA2D689B-071A-4901-2014-A0DAE70078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6453575"/>
              </p:ext>
            </p:extLst>
          </p:nvPr>
        </p:nvGraphicFramePr>
        <p:xfrm>
          <a:off x="304801" y="1766547"/>
          <a:ext cx="11538856" cy="30878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78740">
                  <a:extLst>
                    <a:ext uri="{9D8B030D-6E8A-4147-A177-3AD203B41FA5}">
                      <a16:colId xmlns:a16="http://schemas.microsoft.com/office/drawing/2014/main" val="2035259961"/>
                    </a:ext>
                  </a:extLst>
                </a:gridCol>
                <a:gridCol w="4213831">
                  <a:extLst>
                    <a:ext uri="{9D8B030D-6E8A-4147-A177-3AD203B41FA5}">
                      <a16:colId xmlns:a16="http://schemas.microsoft.com/office/drawing/2014/main" val="4257910950"/>
                    </a:ext>
                  </a:extLst>
                </a:gridCol>
                <a:gridCol w="3846285">
                  <a:extLst>
                    <a:ext uri="{9D8B030D-6E8A-4147-A177-3AD203B41FA5}">
                      <a16:colId xmlns:a16="http://schemas.microsoft.com/office/drawing/2014/main" val="1335995808"/>
                    </a:ext>
                  </a:extLst>
                </a:gridCol>
              </a:tblGrid>
              <a:tr h="771967">
                <a:tc>
                  <a:txBody>
                    <a:bodyPr/>
                    <a:lstStyle/>
                    <a:p>
                      <a:pPr algn="ctr"/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>
                          <a:latin typeface="+mn-lt"/>
                        </a:rPr>
                        <a:t>král Sodomy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>
                          <a:latin typeface="+mn-lt"/>
                        </a:rPr>
                        <a:t>král </a:t>
                      </a:r>
                      <a:r>
                        <a:rPr lang="cs-CZ" sz="3200" b="1" dirty="0" err="1">
                          <a:latin typeface="+mn-lt"/>
                        </a:rPr>
                        <a:t>Sálemu</a:t>
                      </a:r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681815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Co přináší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Nic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871119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r>
                        <a:rPr lang="cs-CZ" sz="500" b="1" dirty="0">
                          <a:latin typeface="+mn-lt"/>
                        </a:rPr>
                        <a:t> </a:t>
                      </a:r>
                    </a:p>
                    <a:p>
                      <a:r>
                        <a:rPr lang="cs-CZ" sz="3200" b="1" dirty="0">
                          <a:latin typeface="+mn-lt"/>
                        </a:rPr>
                        <a:t>Co dělá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Žádá a „nabízí“.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445558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Jak </a:t>
                      </a:r>
                      <a:r>
                        <a:rPr lang="cs-CZ" sz="3200" b="1" dirty="0" err="1">
                          <a:latin typeface="+mn-lt"/>
                        </a:rPr>
                        <a:t>Abram</a:t>
                      </a:r>
                      <a:r>
                        <a:rPr lang="cs-CZ" sz="3200" b="1" dirty="0">
                          <a:latin typeface="+mn-lt"/>
                        </a:rPr>
                        <a:t> odpoví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Nevezme si ani ň.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616237"/>
                  </a:ext>
                </a:extLst>
              </a:tr>
            </a:tbl>
          </a:graphicData>
        </a:graphic>
      </p:graphicFrame>
      <p:sp>
        <p:nvSpPr>
          <p:cNvPr id="4" name="Nadpis 1">
            <a:extLst>
              <a:ext uri="{FF2B5EF4-FFF2-40B4-BE49-F238E27FC236}">
                <a16:creationId xmlns:a16="http://schemas.microsoft.com/office/drawing/2014/main" id="{54B0A16C-D2FE-ADD5-F5A9-7D2C5CA51B8E}"/>
              </a:ext>
            </a:extLst>
          </p:cNvPr>
          <p:cNvSpPr txBox="1">
            <a:spLocks/>
          </p:cNvSpPr>
          <p:nvPr/>
        </p:nvSpPr>
        <p:spPr>
          <a:xfrm>
            <a:off x="914400" y="162218"/>
            <a:ext cx="10515600" cy="1223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b="1" dirty="0">
                <a:solidFill>
                  <a:srgbClr val="845C2C"/>
                </a:solidFill>
              </a:rPr>
              <a:t>1. Mojžíšova 14,17–24</a:t>
            </a:r>
            <a:endParaRPr lang="pt-BR" b="1" dirty="0">
              <a:solidFill>
                <a:srgbClr val="845C2C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703196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387FE2-AC0E-785F-54C5-7312087A0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E40DFDF7-7002-0DCF-70A2-1FA174D4D3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9717362"/>
              </p:ext>
            </p:extLst>
          </p:nvPr>
        </p:nvGraphicFramePr>
        <p:xfrm>
          <a:off x="304801" y="1766547"/>
          <a:ext cx="11538856" cy="30878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78740">
                  <a:extLst>
                    <a:ext uri="{9D8B030D-6E8A-4147-A177-3AD203B41FA5}">
                      <a16:colId xmlns:a16="http://schemas.microsoft.com/office/drawing/2014/main" val="2035259961"/>
                    </a:ext>
                  </a:extLst>
                </a:gridCol>
                <a:gridCol w="4213831">
                  <a:extLst>
                    <a:ext uri="{9D8B030D-6E8A-4147-A177-3AD203B41FA5}">
                      <a16:colId xmlns:a16="http://schemas.microsoft.com/office/drawing/2014/main" val="4257910950"/>
                    </a:ext>
                  </a:extLst>
                </a:gridCol>
                <a:gridCol w="3846285">
                  <a:extLst>
                    <a:ext uri="{9D8B030D-6E8A-4147-A177-3AD203B41FA5}">
                      <a16:colId xmlns:a16="http://schemas.microsoft.com/office/drawing/2014/main" val="1335995808"/>
                    </a:ext>
                  </a:extLst>
                </a:gridCol>
              </a:tblGrid>
              <a:tr h="771967">
                <a:tc>
                  <a:txBody>
                    <a:bodyPr/>
                    <a:lstStyle/>
                    <a:p>
                      <a:pPr algn="ctr"/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>
                          <a:latin typeface="+mn-lt"/>
                        </a:rPr>
                        <a:t>král Sodomy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>
                          <a:latin typeface="+mn-lt"/>
                        </a:rPr>
                        <a:t>král </a:t>
                      </a:r>
                      <a:r>
                        <a:rPr lang="cs-CZ" sz="3200" b="1" dirty="0" err="1">
                          <a:latin typeface="+mn-lt"/>
                        </a:rPr>
                        <a:t>Sálemu</a:t>
                      </a:r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681815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Co přináší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Nic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Chléb a víno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871119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r>
                        <a:rPr lang="cs-CZ" sz="500" b="1" dirty="0">
                          <a:latin typeface="+mn-lt"/>
                        </a:rPr>
                        <a:t> </a:t>
                      </a:r>
                    </a:p>
                    <a:p>
                      <a:r>
                        <a:rPr lang="cs-CZ" sz="3200" b="1" dirty="0">
                          <a:latin typeface="+mn-lt"/>
                        </a:rPr>
                        <a:t>Co dělá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Žádá a „nabízí“.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445558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Jak </a:t>
                      </a:r>
                      <a:r>
                        <a:rPr lang="cs-CZ" sz="3200" b="1" dirty="0" err="1">
                          <a:latin typeface="+mn-lt"/>
                        </a:rPr>
                        <a:t>Abram</a:t>
                      </a:r>
                      <a:r>
                        <a:rPr lang="cs-CZ" sz="3200" b="1" dirty="0">
                          <a:latin typeface="+mn-lt"/>
                        </a:rPr>
                        <a:t> odpoví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Nevezme si ani ň.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616237"/>
                  </a:ext>
                </a:extLst>
              </a:tr>
            </a:tbl>
          </a:graphicData>
        </a:graphic>
      </p:graphicFrame>
      <p:sp>
        <p:nvSpPr>
          <p:cNvPr id="4" name="Nadpis 1">
            <a:extLst>
              <a:ext uri="{FF2B5EF4-FFF2-40B4-BE49-F238E27FC236}">
                <a16:creationId xmlns:a16="http://schemas.microsoft.com/office/drawing/2014/main" id="{D8E5633D-D61F-B0D9-FC50-A8C340583380}"/>
              </a:ext>
            </a:extLst>
          </p:cNvPr>
          <p:cNvSpPr txBox="1">
            <a:spLocks/>
          </p:cNvSpPr>
          <p:nvPr/>
        </p:nvSpPr>
        <p:spPr>
          <a:xfrm>
            <a:off x="914400" y="162218"/>
            <a:ext cx="10515600" cy="1223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b="1" dirty="0">
                <a:solidFill>
                  <a:srgbClr val="845C2C"/>
                </a:solidFill>
              </a:rPr>
              <a:t>1. Mojžíšova 14,17–24</a:t>
            </a:r>
            <a:endParaRPr lang="pt-BR" b="1" dirty="0">
              <a:solidFill>
                <a:srgbClr val="845C2C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098908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1C87E8-48C4-E0F7-D9F7-849FB1853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7302D55F-8392-D035-BA80-64394E564A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4205435"/>
              </p:ext>
            </p:extLst>
          </p:nvPr>
        </p:nvGraphicFramePr>
        <p:xfrm>
          <a:off x="304801" y="1766547"/>
          <a:ext cx="11538856" cy="30878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78740">
                  <a:extLst>
                    <a:ext uri="{9D8B030D-6E8A-4147-A177-3AD203B41FA5}">
                      <a16:colId xmlns:a16="http://schemas.microsoft.com/office/drawing/2014/main" val="2035259961"/>
                    </a:ext>
                  </a:extLst>
                </a:gridCol>
                <a:gridCol w="4213831">
                  <a:extLst>
                    <a:ext uri="{9D8B030D-6E8A-4147-A177-3AD203B41FA5}">
                      <a16:colId xmlns:a16="http://schemas.microsoft.com/office/drawing/2014/main" val="4257910950"/>
                    </a:ext>
                  </a:extLst>
                </a:gridCol>
                <a:gridCol w="3846285">
                  <a:extLst>
                    <a:ext uri="{9D8B030D-6E8A-4147-A177-3AD203B41FA5}">
                      <a16:colId xmlns:a16="http://schemas.microsoft.com/office/drawing/2014/main" val="1335995808"/>
                    </a:ext>
                  </a:extLst>
                </a:gridCol>
              </a:tblGrid>
              <a:tr h="771967">
                <a:tc>
                  <a:txBody>
                    <a:bodyPr/>
                    <a:lstStyle/>
                    <a:p>
                      <a:pPr algn="ctr"/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>
                          <a:latin typeface="+mn-lt"/>
                        </a:rPr>
                        <a:t>král Sodomy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>
                          <a:latin typeface="+mn-lt"/>
                        </a:rPr>
                        <a:t>král </a:t>
                      </a:r>
                      <a:r>
                        <a:rPr lang="cs-CZ" sz="3200" b="1" dirty="0" err="1">
                          <a:latin typeface="+mn-lt"/>
                        </a:rPr>
                        <a:t>Sálemu</a:t>
                      </a:r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681815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Co přináší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Nic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Chléb a víno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871119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r>
                        <a:rPr lang="cs-CZ" sz="500" b="1" dirty="0">
                          <a:latin typeface="+mn-lt"/>
                        </a:rPr>
                        <a:t> </a:t>
                      </a:r>
                    </a:p>
                    <a:p>
                      <a:r>
                        <a:rPr lang="cs-CZ" sz="3200" b="1" dirty="0">
                          <a:latin typeface="+mn-lt"/>
                        </a:rPr>
                        <a:t>Co dělá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Žádá a „nabízí“.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b="1">
                          <a:latin typeface="+mn-lt"/>
                        </a:rPr>
                        <a:t>Žehná</a:t>
                      </a:r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445558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Jak </a:t>
                      </a:r>
                      <a:r>
                        <a:rPr lang="cs-CZ" sz="3200" b="1" dirty="0" err="1">
                          <a:latin typeface="+mn-lt"/>
                        </a:rPr>
                        <a:t>Abram</a:t>
                      </a:r>
                      <a:r>
                        <a:rPr lang="cs-CZ" sz="3200" b="1" dirty="0">
                          <a:latin typeface="+mn-lt"/>
                        </a:rPr>
                        <a:t> odpoví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Nevezme si ani ň.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616237"/>
                  </a:ext>
                </a:extLst>
              </a:tr>
            </a:tbl>
          </a:graphicData>
        </a:graphic>
      </p:graphicFrame>
      <p:sp>
        <p:nvSpPr>
          <p:cNvPr id="4" name="Nadpis 1">
            <a:extLst>
              <a:ext uri="{FF2B5EF4-FFF2-40B4-BE49-F238E27FC236}">
                <a16:creationId xmlns:a16="http://schemas.microsoft.com/office/drawing/2014/main" id="{A5621DF6-B284-CE5C-2A16-98C72C8C43E0}"/>
              </a:ext>
            </a:extLst>
          </p:cNvPr>
          <p:cNvSpPr txBox="1">
            <a:spLocks/>
          </p:cNvSpPr>
          <p:nvPr/>
        </p:nvSpPr>
        <p:spPr>
          <a:xfrm>
            <a:off x="914400" y="162218"/>
            <a:ext cx="10515600" cy="1223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b="1" dirty="0">
                <a:solidFill>
                  <a:srgbClr val="845C2C"/>
                </a:solidFill>
              </a:rPr>
              <a:t>1. Mojžíšova 14,17–24</a:t>
            </a:r>
            <a:endParaRPr lang="pt-BR" b="1" dirty="0">
              <a:solidFill>
                <a:srgbClr val="845C2C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08464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2967A0-EEE9-B498-EC9F-CE2ECC9C5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0B91535-2632-5005-D930-50EEC001EE47}"/>
              </a:ext>
            </a:extLst>
          </p:cNvPr>
          <p:cNvGraphicFramePr>
            <a:graphicFrameLocks noGrp="1"/>
          </p:cNvGraphicFramePr>
          <p:nvPr/>
        </p:nvGraphicFramePr>
        <p:xfrm>
          <a:off x="304801" y="1766547"/>
          <a:ext cx="11538856" cy="30878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78740">
                  <a:extLst>
                    <a:ext uri="{9D8B030D-6E8A-4147-A177-3AD203B41FA5}">
                      <a16:colId xmlns:a16="http://schemas.microsoft.com/office/drawing/2014/main" val="2035259961"/>
                    </a:ext>
                  </a:extLst>
                </a:gridCol>
                <a:gridCol w="4213831">
                  <a:extLst>
                    <a:ext uri="{9D8B030D-6E8A-4147-A177-3AD203B41FA5}">
                      <a16:colId xmlns:a16="http://schemas.microsoft.com/office/drawing/2014/main" val="4257910950"/>
                    </a:ext>
                  </a:extLst>
                </a:gridCol>
                <a:gridCol w="3846285">
                  <a:extLst>
                    <a:ext uri="{9D8B030D-6E8A-4147-A177-3AD203B41FA5}">
                      <a16:colId xmlns:a16="http://schemas.microsoft.com/office/drawing/2014/main" val="1335995808"/>
                    </a:ext>
                  </a:extLst>
                </a:gridCol>
              </a:tblGrid>
              <a:tr h="771967">
                <a:tc>
                  <a:txBody>
                    <a:bodyPr/>
                    <a:lstStyle/>
                    <a:p>
                      <a:pPr algn="ctr"/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>
                          <a:latin typeface="+mn-lt"/>
                        </a:rPr>
                        <a:t>král Sodomy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>
                          <a:latin typeface="+mn-lt"/>
                        </a:rPr>
                        <a:t>král </a:t>
                      </a:r>
                      <a:r>
                        <a:rPr lang="cs-CZ" sz="3200" b="1" dirty="0" err="1">
                          <a:latin typeface="+mn-lt"/>
                        </a:rPr>
                        <a:t>Sálemu</a:t>
                      </a:r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681815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Co přináší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Nic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Chléb a víno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871119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r>
                        <a:rPr lang="cs-CZ" sz="500" b="1" dirty="0">
                          <a:latin typeface="+mn-lt"/>
                        </a:rPr>
                        <a:t> </a:t>
                      </a:r>
                    </a:p>
                    <a:p>
                      <a:r>
                        <a:rPr lang="cs-CZ" sz="3200" b="1" dirty="0">
                          <a:latin typeface="+mn-lt"/>
                        </a:rPr>
                        <a:t>Co dělá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Žádá a „nabízí“.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Žehná a vede.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445558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Jak </a:t>
                      </a:r>
                      <a:r>
                        <a:rPr lang="cs-CZ" sz="3200" b="1" dirty="0" err="1">
                          <a:latin typeface="+mn-lt"/>
                        </a:rPr>
                        <a:t>Abram</a:t>
                      </a:r>
                      <a:r>
                        <a:rPr lang="cs-CZ" sz="3200" b="1" dirty="0">
                          <a:latin typeface="+mn-lt"/>
                        </a:rPr>
                        <a:t> odpoví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Nevezme si ani ň.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616237"/>
                  </a:ext>
                </a:extLst>
              </a:tr>
            </a:tbl>
          </a:graphicData>
        </a:graphic>
      </p:graphicFrame>
      <p:sp>
        <p:nvSpPr>
          <p:cNvPr id="4" name="Nadpis 1">
            <a:extLst>
              <a:ext uri="{FF2B5EF4-FFF2-40B4-BE49-F238E27FC236}">
                <a16:creationId xmlns:a16="http://schemas.microsoft.com/office/drawing/2014/main" id="{A0B0F3C7-267B-A3C7-AAF9-210BC87673D4}"/>
              </a:ext>
            </a:extLst>
          </p:cNvPr>
          <p:cNvSpPr txBox="1">
            <a:spLocks/>
          </p:cNvSpPr>
          <p:nvPr/>
        </p:nvSpPr>
        <p:spPr>
          <a:xfrm>
            <a:off x="914400" y="162218"/>
            <a:ext cx="10515600" cy="1223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b="1" dirty="0">
                <a:solidFill>
                  <a:srgbClr val="845C2C"/>
                </a:solidFill>
              </a:rPr>
              <a:t>1. Mojžíšova 14,17–24</a:t>
            </a:r>
            <a:endParaRPr lang="pt-BR" b="1" dirty="0">
              <a:solidFill>
                <a:srgbClr val="845C2C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639246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F74946-BC27-BE3A-3439-EC5BC5E89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CDC6737A-9486-230D-F89C-C81F6B1EE34D}"/>
              </a:ext>
            </a:extLst>
          </p:cNvPr>
          <p:cNvGraphicFramePr>
            <a:graphicFrameLocks noGrp="1"/>
          </p:cNvGraphicFramePr>
          <p:nvPr/>
        </p:nvGraphicFramePr>
        <p:xfrm>
          <a:off x="304801" y="1766547"/>
          <a:ext cx="11538856" cy="30878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78740">
                  <a:extLst>
                    <a:ext uri="{9D8B030D-6E8A-4147-A177-3AD203B41FA5}">
                      <a16:colId xmlns:a16="http://schemas.microsoft.com/office/drawing/2014/main" val="2035259961"/>
                    </a:ext>
                  </a:extLst>
                </a:gridCol>
                <a:gridCol w="4213831">
                  <a:extLst>
                    <a:ext uri="{9D8B030D-6E8A-4147-A177-3AD203B41FA5}">
                      <a16:colId xmlns:a16="http://schemas.microsoft.com/office/drawing/2014/main" val="4257910950"/>
                    </a:ext>
                  </a:extLst>
                </a:gridCol>
                <a:gridCol w="3846285">
                  <a:extLst>
                    <a:ext uri="{9D8B030D-6E8A-4147-A177-3AD203B41FA5}">
                      <a16:colId xmlns:a16="http://schemas.microsoft.com/office/drawing/2014/main" val="1335995808"/>
                    </a:ext>
                  </a:extLst>
                </a:gridCol>
              </a:tblGrid>
              <a:tr h="771967">
                <a:tc>
                  <a:txBody>
                    <a:bodyPr/>
                    <a:lstStyle/>
                    <a:p>
                      <a:pPr algn="ctr"/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>
                          <a:latin typeface="+mn-lt"/>
                        </a:rPr>
                        <a:t>král Sodomy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>
                          <a:latin typeface="+mn-lt"/>
                        </a:rPr>
                        <a:t>král </a:t>
                      </a:r>
                      <a:r>
                        <a:rPr lang="cs-CZ" sz="3200" b="1" dirty="0" err="1">
                          <a:latin typeface="+mn-lt"/>
                        </a:rPr>
                        <a:t>Sálemu</a:t>
                      </a:r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681815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Co přináší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Nic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Chléb a víno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871119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r>
                        <a:rPr lang="cs-CZ" sz="500" b="1" dirty="0">
                          <a:latin typeface="+mn-lt"/>
                        </a:rPr>
                        <a:t> </a:t>
                      </a:r>
                    </a:p>
                    <a:p>
                      <a:r>
                        <a:rPr lang="cs-CZ" sz="3200" b="1" dirty="0">
                          <a:latin typeface="+mn-lt"/>
                        </a:rPr>
                        <a:t>Co dělá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Žádá a „nabízí“.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Žehná a vede.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445558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Jak </a:t>
                      </a:r>
                      <a:r>
                        <a:rPr lang="cs-CZ" sz="3200" b="1" dirty="0" err="1">
                          <a:latin typeface="+mn-lt"/>
                        </a:rPr>
                        <a:t>Abram</a:t>
                      </a:r>
                      <a:r>
                        <a:rPr lang="cs-CZ" sz="3200" b="1" dirty="0">
                          <a:latin typeface="+mn-lt"/>
                        </a:rPr>
                        <a:t> odpoví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Nevezme si ani ň.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Dává mu desetinu.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616237"/>
                  </a:ext>
                </a:extLst>
              </a:tr>
            </a:tbl>
          </a:graphicData>
        </a:graphic>
      </p:graphicFrame>
      <p:sp>
        <p:nvSpPr>
          <p:cNvPr id="4" name="Nadpis 1">
            <a:extLst>
              <a:ext uri="{FF2B5EF4-FFF2-40B4-BE49-F238E27FC236}">
                <a16:creationId xmlns:a16="http://schemas.microsoft.com/office/drawing/2014/main" id="{B1C57132-DE48-11DC-B190-143742F6B1CF}"/>
              </a:ext>
            </a:extLst>
          </p:cNvPr>
          <p:cNvSpPr txBox="1">
            <a:spLocks/>
          </p:cNvSpPr>
          <p:nvPr/>
        </p:nvSpPr>
        <p:spPr>
          <a:xfrm>
            <a:off x="914400" y="162218"/>
            <a:ext cx="10515600" cy="1223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b="1" dirty="0">
                <a:solidFill>
                  <a:srgbClr val="845C2C"/>
                </a:solidFill>
              </a:rPr>
              <a:t>1. Mojžíšova 14,17–24</a:t>
            </a:r>
            <a:endParaRPr lang="pt-BR" b="1" dirty="0">
              <a:solidFill>
                <a:srgbClr val="845C2C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206100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71108-5AE7-039C-C47E-293E7C4D6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5660CB24-F3D5-33E1-5FB3-E8585B57FC4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EEC8C8E-38FD-D9D7-E1BD-109592E09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464"/>
            <a:ext cx="10515600" cy="919664"/>
          </a:xfrm>
        </p:spPr>
        <p:txBody>
          <a:bodyPr/>
          <a:lstStyle/>
          <a:p>
            <a:pPr algn="ctr"/>
            <a:r>
              <a:rPr lang="pt-BR" b="1" dirty="0">
                <a:solidFill>
                  <a:srgbClr val="845C2C"/>
                </a:solidFill>
                <a:latin typeface="+mn-lt"/>
              </a:rPr>
              <a:t>Co se děje s desátky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76932D92-561D-6CC7-53B5-12A6F1148E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6280" y="949639"/>
            <a:ext cx="5157787" cy="1023539"/>
          </a:xfrm>
          <a:solidFill>
            <a:srgbClr val="845C2C"/>
          </a:solidFill>
        </p:spPr>
        <p:txBody>
          <a:bodyPr anchor="ctr">
            <a:noAutofit/>
          </a:bodyPr>
          <a:lstStyle/>
          <a:p>
            <a:pPr algn="ctr"/>
            <a:r>
              <a:rPr lang="cs-CZ" sz="2800" dirty="0">
                <a:solidFill>
                  <a:schemeClr val="bg1"/>
                </a:solidFill>
              </a:rPr>
              <a:t>41 % dáváme </a:t>
            </a:r>
            <a:br>
              <a:rPr lang="cs-CZ" sz="2800" dirty="0">
                <a:solidFill>
                  <a:schemeClr val="bg1"/>
                </a:solidFill>
              </a:rPr>
            </a:br>
            <a:r>
              <a:rPr lang="cs-CZ" sz="2800" dirty="0">
                <a:solidFill>
                  <a:schemeClr val="bg1"/>
                </a:solidFill>
              </a:rPr>
              <a:t>na fungování sboru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CC8EBBEC-64FC-1B00-753D-CEC898E952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6280" y="2177820"/>
            <a:ext cx="5523545" cy="368458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19,5 % „centrum“ – platy, 		      služby, režie, nájem</a:t>
            </a:r>
          </a:p>
          <a:p>
            <a:r>
              <a:rPr lang="cs-CZ" dirty="0"/>
              <a:t>   10 %  stavební fond (sborová 	      budova a rozvoj)</a:t>
            </a:r>
          </a:p>
          <a:p>
            <a:r>
              <a:rPr lang="cs-CZ" dirty="0"/>
              <a:t>  4,5 %  mládež</a:t>
            </a:r>
          </a:p>
          <a:p>
            <a:r>
              <a:rPr lang="cs-CZ" dirty="0"/>
              <a:t>      4 %  misie</a:t>
            </a:r>
          </a:p>
          <a:p>
            <a:r>
              <a:rPr lang="cs-CZ" dirty="0"/>
              <a:t>      3 % „granty“ – podpora 		     různých činností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B5CF2BA0-A9D3-4C53-50CD-684AB71FB6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92532" y="940013"/>
            <a:ext cx="5183188" cy="1023539"/>
          </a:xfrm>
          <a:solidFill>
            <a:srgbClr val="845C2C"/>
          </a:solidFill>
        </p:spPr>
        <p:txBody>
          <a:bodyPr anchor="ctr">
            <a:noAutofit/>
          </a:bodyPr>
          <a:lstStyle/>
          <a:p>
            <a:pPr algn="ctr"/>
            <a:r>
              <a:rPr lang="cs-CZ" sz="2800" dirty="0">
                <a:solidFill>
                  <a:schemeClr val="bg1"/>
                </a:solidFill>
              </a:rPr>
              <a:t>Na Proseku (z asi 600 000 Kč desátků za rok) zhruba: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D238252-614C-747E-E146-E75BC5B12C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92532" y="2168193"/>
            <a:ext cx="5183188" cy="423260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200 000  nájem</a:t>
            </a:r>
          </a:p>
          <a:p>
            <a:r>
              <a:rPr lang="cs-CZ" dirty="0"/>
              <a:t>130 000  plat ŠD</a:t>
            </a:r>
          </a:p>
          <a:p>
            <a:r>
              <a:rPr lang="cs-CZ" dirty="0"/>
              <a:t>100 000  provoz (občerstvení, 	         děti…)</a:t>
            </a:r>
          </a:p>
          <a:p>
            <a:r>
              <a:rPr lang="cs-CZ" dirty="0"/>
              <a:t>100 000  dary</a:t>
            </a:r>
          </a:p>
          <a:p>
            <a:pPr lvl="3"/>
            <a:r>
              <a:rPr lang="cs-CZ" sz="2400" dirty="0"/>
              <a:t>Kurzy o vztazích</a:t>
            </a:r>
          </a:p>
          <a:p>
            <a:pPr lvl="3"/>
            <a:r>
              <a:rPr lang="cs-CZ" sz="2400" dirty="0" err="1"/>
              <a:t>Bétel</a:t>
            </a:r>
            <a:endParaRPr lang="cs-CZ" sz="2400" dirty="0"/>
          </a:p>
          <a:p>
            <a:pPr lvl="3"/>
            <a:r>
              <a:rPr lang="cs-CZ" sz="2400" dirty="0"/>
              <a:t>Misionáři na Sahaře</a:t>
            </a:r>
          </a:p>
          <a:p>
            <a:r>
              <a:rPr lang="cs-CZ" dirty="0"/>
              <a:t> 46 000  evangelizační akce 		        apod.</a:t>
            </a:r>
          </a:p>
        </p:txBody>
      </p:sp>
    </p:spTree>
    <p:extLst>
      <p:ext uri="{BB962C8B-B14F-4D97-AF65-F5344CB8AC3E}">
        <p14:creationId xmlns:p14="http://schemas.microsoft.com/office/powerpoint/2010/main" val="113831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  <p:bldP spid="5" grpId="0" build="p"/>
      <p:bldP spid="8" grpId="0" uiExpand="1" build="p" animBg="1"/>
      <p:bldP spid="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5D009-2B3D-7568-C846-C0124FAC2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1AAF5F3C-B233-BBBD-C67F-203A9209ECA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27464"/>
            <a:ext cx="12191999" cy="68580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C2E627DB-E165-E797-7397-E9540FDD52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303" y="936434"/>
            <a:ext cx="3542097" cy="2969818"/>
          </a:xfrm>
          <a:prstGeom prst="rect">
            <a:avLst/>
          </a:prstGeom>
        </p:spPr>
      </p:pic>
      <p:sp>
        <p:nvSpPr>
          <p:cNvPr id="8" name="Zástupný obsah 5">
            <a:extLst>
              <a:ext uri="{FF2B5EF4-FFF2-40B4-BE49-F238E27FC236}">
                <a16:creationId xmlns:a16="http://schemas.microsoft.com/office/drawing/2014/main" id="{DA02BAD8-D82C-B142-32AD-FE7D7048E6A8}"/>
              </a:ext>
            </a:extLst>
          </p:cNvPr>
          <p:cNvSpPr txBox="1">
            <a:spLocks/>
          </p:cNvSpPr>
          <p:nvPr/>
        </p:nvSpPr>
        <p:spPr>
          <a:xfrm>
            <a:off x="4763069" y="1143911"/>
            <a:ext cx="7165074" cy="4115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Na sborový účet nebo pokladníkovi (Davidovi </a:t>
            </a:r>
            <a:r>
              <a:rPr lang="cs-CZ" dirty="0" err="1"/>
              <a:t>Pt</a:t>
            </a:r>
            <a:r>
              <a:rPr lang="cs-CZ" dirty="0"/>
              <a:t>.)</a:t>
            </a:r>
          </a:p>
          <a:p>
            <a:r>
              <a:rPr lang="cs-CZ" dirty="0"/>
              <a:t>Pravidelně</a:t>
            </a:r>
          </a:p>
          <a:p>
            <a:r>
              <a:rPr lang="cs-CZ" dirty="0"/>
              <a:t>Brzy po výplatě</a:t>
            </a:r>
          </a:p>
          <a:p>
            <a:r>
              <a:rPr lang="cs-CZ" dirty="0"/>
              <a:t>„Nemůžu“? &gt; Aspoň kousek.</a:t>
            </a:r>
          </a:p>
          <a:p>
            <a:r>
              <a:rPr lang="cs-CZ" dirty="0"/>
              <a:t>Možnost odečíst si desátky ze základu daně</a:t>
            </a:r>
          </a:p>
          <a:p>
            <a:r>
              <a:rPr lang="cs-CZ" dirty="0"/>
              <a:t>Desetinová večeře</a:t>
            </a:r>
          </a:p>
          <a:p>
            <a:endParaRPr lang="cs-CZ" dirty="0"/>
          </a:p>
        </p:txBody>
      </p:sp>
      <p:sp>
        <p:nvSpPr>
          <p:cNvPr id="12" name="Nadpis 1">
            <a:extLst>
              <a:ext uri="{FF2B5EF4-FFF2-40B4-BE49-F238E27FC236}">
                <a16:creationId xmlns:a16="http://schemas.microsoft.com/office/drawing/2014/main" id="{1DDC6293-45C0-EC52-112A-2D7B0B4F929F}"/>
              </a:ext>
            </a:extLst>
          </p:cNvPr>
          <p:cNvSpPr txBox="1">
            <a:spLocks/>
          </p:cNvSpPr>
          <p:nvPr/>
        </p:nvSpPr>
        <p:spPr>
          <a:xfrm>
            <a:off x="914400" y="12090"/>
            <a:ext cx="10515600" cy="1223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b="1" dirty="0">
                <a:solidFill>
                  <a:srgbClr val="845C2C"/>
                </a:solidFill>
              </a:rPr>
              <a:t>Praktické tipy</a:t>
            </a:r>
            <a:endParaRPr lang="pt-BR" b="1" dirty="0">
              <a:solidFill>
                <a:srgbClr val="845C2C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27973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1646E6-ABC7-CECD-6BAB-8F82CE72D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3A3A1D9-76D2-C630-4381-30E43F4E3C6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58081" y="-69795"/>
            <a:ext cx="2841070" cy="692779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A7D5D833-E6EE-C73D-AF4E-97BEA241D22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53033" y="4462178"/>
            <a:ext cx="855060" cy="2395822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D345C9F-E9FD-5A22-AA2C-85EC65FA5A65}"/>
              </a:ext>
            </a:extLst>
          </p:cNvPr>
          <p:cNvSpPr txBox="1">
            <a:spLocks/>
          </p:cNvSpPr>
          <p:nvPr/>
        </p:nvSpPr>
        <p:spPr>
          <a:xfrm>
            <a:off x="5959216" y="695837"/>
            <a:ext cx="5850647" cy="309972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>
                <a:solidFill>
                  <a:srgbClr val="DCBB94"/>
                </a:solidFill>
                <a:latin typeface="+mn-lt"/>
              </a:rPr>
              <a:t>Bible</a:t>
            </a:r>
            <a:br>
              <a:rPr lang="cs-CZ" b="1" dirty="0">
                <a:solidFill>
                  <a:srgbClr val="DCBB94"/>
                </a:solidFill>
                <a:latin typeface="+mn-lt"/>
              </a:rPr>
            </a:br>
            <a:r>
              <a:rPr lang="cs-CZ" b="1" dirty="0">
                <a:solidFill>
                  <a:srgbClr val="DCBB94"/>
                </a:solidFill>
                <a:latin typeface="+mn-lt"/>
              </a:rPr>
              <a:t>1. Mojžíšova 14,1–16</a:t>
            </a:r>
          </a:p>
        </p:txBody>
      </p:sp>
    </p:spTree>
    <p:extLst>
      <p:ext uri="{BB962C8B-B14F-4D97-AF65-F5344CB8AC3E}">
        <p14:creationId xmlns:p14="http://schemas.microsoft.com/office/powerpoint/2010/main" val="23020954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68E2F9-2AC7-EE35-9447-232AA003F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C2B5A598-3BD4-322B-B1AF-809E45C6000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683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B2684-4810-838A-27D3-9F8C859F0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E38C937C-12E4-431B-80F5-4C836CB7BC3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27464"/>
            <a:ext cx="12191999" cy="68580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568A9177-5818-31D5-773B-44012755EF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303" y="936434"/>
            <a:ext cx="3542097" cy="2969818"/>
          </a:xfrm>
          <a:prstGeom prst="rect">
            <a:avLst/>
          </a:prstGeom>
        </p:spPr>
      </p:pic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058FEBC-5B39-95DB-C0EA-E3698D297F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1999" y="4815222"/>
            <a:ext cx="8701490" cy="2042778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Desátkem říkáme:</a:t>
            </a:r>
          </a:p>
          <a:p>
            <a:pPr marL="457200" lvl="1" indent="0">
              <a:buNone/>
            </a:pPr>
            <a:r>
              <a:rPr lang="cs-CZ" sz="2800" dirty="0"/>
              <a:t>Bože, jsi můj Bůh. Patřím ti se vším.</a:t>
            </a:r>
          </a:p>
          <a:p>
            <a:pPr marL="457200" lvl="1" indent="0">
              <a:buNone/>
            </a:pPr>
            <a:r>
              <a:rPr lang="cs-CZ" sz="2800" dirty="0"/>
              <a:t>Vše, co mám, je od tebe. Děkuji ti!</a:t>
            </a:r>
          </a:p>
          <a:p>
            <a:pPr marL="457200" lvl="1" indent="0">
              <a:buNone/>
            </a:pPr>
            <a:r>
              <a:rPr lang="cs-CZ" sz="2800" dirty="0"/>
              <a:t>Věřím ti, že se o mě postaráš.</a:t>
            </a:r>
          </a:p>
        </p:txBody>
      </p:sp>
      <p:sp>
        <p:nvSpPr>
          <p:cNvPr id="9" name="Zástupný obsah 5">
            <a:extLst>
              <a:ext uri="{FF2B5EF4-FFF2-40B4-BE49-F238E27FC236}">
                <a16:creationId xmlns:a16="http://schemas.microsoft.com/office/drawing/2014/main" id="{F2FD3C73-EDFB-265E-57C2-1E505B0302F3}"/>
              </a:ext>
            </a:extLst>
          </p:cNvPr>
          <p:cNvSpPr txBox="1">
            <a:spLocks/>
          </p:cNvSpPr>
          <p:nvPr/>
        </p:nvSpPr>
        <p:spPr>
          <a:xfrm>
            <a:off x="4763069" y="1143911"/>
            <a:ext cx="7165074" cy="4115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Na sborový účet nebo pokladníkovi (Davidovi </a:t>
            </a:r>
            <a:r>
              <a:rPr lang="cs-CZ" dirty="0" err="1"/>
              <a:t>Pt</a:t>
            </a:r>
            <a:r>
              <a:rPr lang="cs-CZ" dirty="0"/>
              <a:t>.)</a:t>
            </a:r>
          </a:p>
          <a:p>
            <a:r>
              <a:rPr lang="cs-CZ" dirty="0"/>
              <a:t>Pravidelně</a:t>
            </a:r>
          </a:p>
          <a:p>
            <a:r>
              <a:rPr lang="cs-CZ" dirty="0"/>
              <a:t>Brzy po výplatě</a:t>
            </a:r>
          </a:p>
          <a:p>
            <a:r>
              <a:rPr lang="cs-CZ" dirty="0"/>
              <a:t>„Nemůžu“? &gt; Aspoň kousek.</a:t>
            </a:r>
          </a:p>
          <a:p>
            <a:r>
              <a:rPr lang="cs-CZ" dirty="0"/>
              <a:t>Možnost odečíst si desátky ze základu daně</a:t>
            </a:r>
          </a:p>
          <a:p>
            <a:r>
              <a:rPr lang="cs-CZ" dirty="0"/>
              <a:t>Desetinová večeře</a:t>
            </a:r>
          </a:p>
          <a:p>
            <a:endParaRPr lang="cs-CZ" dirty="0"/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5EBC242C-D282-CA36-72D2-74026CEDA4C6}"/>
              </a:ext>
            </a:extLst>
          </p:cNvPr>
          <p:cNvSpPr txBox="1">
            <a:spLocks/>
          </p:cNvSpPr>
          <p:nvPr/>
        </p:nvSpPr>
        <p:spPr>
          <a:xfrm>
            <a:off x="914400" y="12090"/>
            <a:ext cx="10515600" cy="1223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b="1" dirty="0">
                <a:solidFill>
                  <a:srgbClr val="845C2C"/>
                </a:solidFill>
              </a:rPr>
              <a:t>Praktické tipy</a:t>
            </a:r>
            <a:endParaRPr lang="pt-BR" b="1" dirty="0">
              <a:solidFill>
                <a:srgbClr val="845C2C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12006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582B00-4679-A94C-60CB-D5FCA839B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67F5BBD1-4D9C-2C71-CB2A-A3CE59BD41C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97CCE23A-A378-B7A0-F3A8-BDA928EB040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77821" y="0"/>
            <a:ext cx="41148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CDB10E0C-4FA5-554C-B4AC-24E76F6CF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3752" y="1663700"/>
            <a:ext cx="5850647" cy="309972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845C2C"/>
                </a:solidFill>
                <a:latin typeface="+mn-lt"/>
              </a:rPr>
              <a:t>Bible</a:t>
            </a:r>
            <a:br>
              <a:rPr lang="cs-CZ" b="1" dirty="0">
                <a:solidFill>
                  <a:srgbClr val="845C2C"/>
                </a:solidFill>
                <a:latin typeface="+mn-lt"/>
              </a:rPr>
            </a:br>
            <a:r>
              <a:rPr lang="cs-CZ" b="1" dirty="0">
                <a:solidFill>
                  <a:srgbClr val="845C2C"/>
                </a:solidFill>
                <a:latin typeface="+mn-lt"/>
              </a:rPr>
              <a:t>1. Mojžíšova 14,17–24</a:t>
            </a:r>
          </a:p>
        </p:txBody>
      </p:sp>
    </p:spTree>
    <p:extLst>
      <p:ext uri="{BB962C8B-B14F-4D97-AF65-F5344CB8AC3E}">
        <p14:creationId xmlns:p14="http://schemas.microsoft.com/office/powerpoint/2010/main" val="2215698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D23EC7-EA78-2146-77FD-D2E462795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C1E75B7B-1AB4-5D2B-4E48-44BCEE29D9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356955"/>
              </p:ext>
            </p:extLst>
          </p:nvPr>
        </p:nvGraphicFramePr>
        <p:xfrm>
          <a:off x="304801" y="1766547"/>
          <a:ext cx="11538856" cy="30878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78740">
                  <a:extLst>
                    <a:ext uri="{9D8B030D-6E8A-4147-A177-3AD203B41FA5}">
                      <a16:colId xmlns:a16="http://schemas.microsoft.com/office/drawing/2014/main" val="2035259961"/>
                    </a:ext>
                  </a:extLst>
                </a:gridCol>
                <a:gridCol w="4213831">
                  <a:extLst>
                    <a:ext uri="{9D8B030D-6E8A-4147-A177-3AD203B41FA5}">
                      <a16:colId xmlns:a16="http://schemas.microsoft.com/office/drawing/2014/main" val="4257910950"/>
                    </a:ext>
                  </a:extLst>
                </a:gridCol>
                <a:gridCol w="3846285">
                  <a:extLst>
                    <a:ext uri="{9D8B030D-6E8A-4147-A177-3AD203B41FA5}">
                      <a16:colId xmlns:a16="http://schemas.microsoft.com/office/drawing/2014/main" val="1335995808"/>
                    </a:ext>
                  </a:extLst>
                </a:gridCol>
              </a:tblGrid>
              <a:tr h="771967">
                <a:tc>
                  <a:txBody>
                    <a:bodyPr/>
                    <a:lstStyle/>
                    <a:p>
                      <a:pPr algn="ctr"/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681815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871119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445558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616237"/>
                  </a:ext>
                </a:extLst>
              </a:tr>
            </a:tbl>
          </a:graphicData>
        </a:graphic>
      </p:graphicFrame>
      <p:sp>
        <p:nvSpPr>
          <p:cNvPr id="4" name="Nadpis 1">
            <a:extLst>
              <a:ext uri="{FF2B5EF4-FFF2-40B4-BE49-F238E27FC236}">
                <a16:creationId xmlns:a16="http://schemas.microsoft.com/office/drawing/2014/main" id="{4DD8007F-63BC-87E5-19A5-3CC4981B9205}"/>
              </a:ext>
            </a:extLst>
          </p:cNvPr>
          <p:cNvSpPr txBox="1">
            <a:spLocks/>
          </p:cNvSpPr>
          <p:nvPr/>
        </p:nvSpPr>
        <p:spPr>
          <a:xfrm>
            <a:off x="914400" y="162218"/>
            <a:ext cx="10515600" cy="1223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b="1" dirty="0">
                <a:solidFill>
                  <a:srgbClr val="845C2C"/>
                </a:solidFill>
              </a:rPr>
              <a:t>1. Mojžíšova 14,17–24</a:t>
            </a:r>
            <a:endParaRPr lang="pt-BR" b="1" dirty="0">
              <a:solidFill>
                <a:srgbClr val="845C2C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74406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EA7431-FB67-08E1-6D61-C9D92CB7F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FF907543-4615-D38F-9B59-2F16107B59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2820482"/>
              </p:ext>
            </p:extLst>
          </p:nvPr>
        </p:nvGraphicFramePr>
        <p:xfrm>
          <a:off x="304801" y="1766547"/>
          <a:ext cx="11538856" cy="30878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78740">
                  <a:extLst>
                    <a:ext uri="{9D8B030D-6E8A-4147-A177-3AD203B41FA5}">
                      <a16:colId xmlns:a16="http://schemas.microsoft.com/office/drawing/2014/main" val="2035259961"/>
                    </a:ext>
                  </a:extLst>
                </a:gridCol>
                <a:gridCol w="4213831">
                  <a:extLst>
                    <a:ext uri="{9D8B030D-6E8A-4147-A177-3AD203B41FA5}">
                      <a16:colId xmlns:a16="http://schemas.microsoft.com/office/drawing/2014/main" val="4257910950"/>
                    </a:ext>
                  </a:extLst>
                </a:gridCol>
                <a:gridCol w="3846285">
                  <a:extLst>
                    <a:ext uri="{9D8B030D-6E8A-4147-A177-3AD203B41FA5}">
                      <a16:colId xmlns:a16="http://schemas.microsoft.com/office/drawing/2014/main" val="1335995808"/>
                    </a:ext>
                  </a:extLst>
                </a:gridCol>
              </a:tblGrid>
              <a:tr h="771967">
                <a:tc>
                  <a:txBody>
                    <a:bodyPr/>
                    <a:lstStyle/>
                    <a:p>
                      <a:pPr algn="ctr"/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>
                          <a:latin typeface="+mn-lt"/>
                        </a:rPr>
                        <a:t>král Sodomy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681815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871119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445558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616237"/>
                  </a:ext>
                </a:extLst>
              </a:tr>
            </a:tbl>
          </a:graphicData>
        </a:graphic>
      </p:graphicFrame>
      <p:sp>
        <p:nvSpPr>
          <p:cNvPr id="4" name="Nadpis 1">
            <a:extLst>
              <a:ext uri="{FF2B5EF4-FFF2-40B4-BE49-F238E27FC236}">
                <a16:creationId xmlns:a16="http://schemas.microsoft.com/office/drawing/2014/main" id="{7C321D2A-4734-6C65-9D82-4F6E5C5A2C05}"/>
              </a:ext>
            </a:extLst>
          </p:cNvPr>
          <p:cNvSpPr txBox="1">
            <a:spLocks/>
          </p:cNvSpPr>
          <p:nvPr/>
        </p:nvSpPr>
        <p:spPr>
          <a:xfrm>
            <a:off x="914400" y="162218"/>
            <a:ext cx="10515600" cy="1223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b="1" dirty="0">
                <a:solidFill>
                  <a:srgbClr val="845C2C"/>
                </a:solidFill>
              </a:rPr>
              <a:t>1. Mojžíšova 14,17–24</a:t>
            </a:r>
            <a:endParaRPr lang="pt-BR" b="1" dirty="0">
              <a:solidFill>
                <a:srgbClr val="845C2C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0164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540EFC-5355-CF2E-381D-3367662B5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4FC27FC5-A119-5B0C-8E12-D2DE0F2D8E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1321119"/>
              </p:ext>
            </p:extLst>
          </p:nvPr>
        </p:nvGraphicFramePr>
        <p:xfrm>
          <a:off x="304801" y="1766547"/>
          <a:ext cx="11538856" cy="30878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78740">
                  <a:extLst>
                    <a:ext uri="{9D8B030D-6E8A-4147-A177-3AD203B41FA5}">
                      <a16:colId xmlns:a16="http://schemas.microsoft.com/office/drawing/2014/main" val="2035259961"/>
                    </a:ext>
                  </a:extLst>
                </a:gridCol>
                <a:gridCol w="4213831">
                  <a:extLst>
                    <a:ext uri="{9D8B030D-6E8A-4147-A177-3AD203B41FA5}">
                      <a16:colId xmlns:a16="http://schemas.microsoft.com/office/drawing/2014/main" val="4257910950"/>
                    </a:ext>
                  </a:extLst>
                </a:gridCol>
                <a:gridCol w="3846285">
                  <a:extLst>
                    <a:ext uri="{9D8B030D-6E8A-4147-A177-3AD203B41FA5}">
                      <a16:colId xmlns:a16="http://schemas.microsoft.com/office/drawing/2014/main" val="1335995808"/>
                    </a:ext>
                  </a:extLst>
                </a:gridCol>
              </a:tblGrid>
              <a:tr h="771967">
                <a:tc>
                  <a:txBody>
                    <a:bodyPr/>
                    <a:lstStyle/>
                    <a:p>
                      <a:pPr algn="ctr"/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>
                          <a:latin typeface="+mn-lt"/>
                        </a:rPr>
                        <a:t>král Sodomy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>
                          <a:latin typeface="+mn-lt"/>
                        </a:rPr>
                        <a:t>král </a:t>
                      </a:r>
                      <a:r>
                        <a:rPr lang="cs-CZ" sz="3200" b="1" dirty="0" err="1">
                          <a:latin typeface="+mn-lt"/>
                        </a:rPr>
                        <a:t>Sálemu</a:t>
                      </a:r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681815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871119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445558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616237"/>
                  </a:ext>
                </a:extLst>
              </a:tr>
            </a:tbl>
          </a:graphicData>
        </a:graphic>
      </p:graphicFrame>
      <p:sp>
        <p:nvSpPr>
          <p:cNvPr id="4" name="Nadpis 1">
            <a:extLst>
              <a:ext uri="{FF2B5EF4-FFF2-40B4-BE49-F238E27FC236}">
                <a16:creationId xmlns:a16="http://schemas.microsoft.com/office/drawing/2014/main" id="{38C30693-D30D-B740-864F-83411ED60E26}"/>
              </a:ext>
            </a:extLst>
          </p:cNvPr>
          <p:cNvSpPr txBox="1">
            <a:spLocks/>
          </p:cNvSpPr>
          <p:nvPr/>
        </p:nvSpPr>
        <p:spPr>
          <a:xfrm>
            <a:off x="914400" y="162218"/>
            <a:ext cx="10515600" cy="1223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b="1" dirty="0">
                <a:solidFill>
                  <a:srgbClr val="845C2C"/>
                </a:solidFill>
              </a:rPr>
              <a:t>1. Mojžíšova 14,17–24</a:t>
            </a:r>
            <a:endParaRPr lang="pt-BR" b="1" dirty="0">
              <a:solidFill>
                <a:srgbClr val="845C2C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8605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ACBE24-D16E-16A6-E9FE-F02A287E9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CBE5585B-8AC4-D9BD-8C30-17A5124200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3153255"/>
              </p:ext>
            </p:extLst>
          </p:nvPr>
        </p:nvGraphicFramePr>
        <p:xfrm>
          <a:off x="304801" y="1766547"/>
          <a:ext cx="11538856" cy="30878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78740">
                  <a:extLst>
                    <a:ext uri="{9D8B030D-6E8A-4147-A177-3AD203B41FA5}">
                      <a16:colId xmlns:a16="http://schemas.microsoft.com/office/drawing/2014/main" val="2035259961"/>
                    </a:ext>
                  </a:extLst>
                </a:gridCol>
                <a:gridCol w="4213831">
                  <a:extLst>
                    <a:ext uri="{9D8B030D-6E8A-4147-A177-3AD203B41FA5}">
                      <a16:colId xmlns:a16="http://schemas.microsoft.com/office/drawing/2014/main" val="4257910950"/>
                    </a:ext>
                  </a:extLst>
                </a:gridCol>
                <a:gridCol w="3846285">
                  <a:extLst>
                    <a:ext uri="{9D8B030D-6E8A-4147-A177-3AD203B41FA5}">
                      <a16:colId xmlns:a16="http://schemas.microsoft.com/office/drawing/2014/main" val="1335995808"/>
                    </a:ext>
                  </a:extLst>
                </a:gridCol>
              </a:tblGrid>
              <a:tr h="771967">
                <a:tc>
                  <a:txBody>
                    <a:bodyPr/>
                    <a:lstStyle/>
                    <a:p>
                      <a:pPr algn="ctr"/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>
                          <a:latin typeface="+mn-lt"/>
                        </a:rPr>
                        <a:t>král Sodomy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>
                          <a:latin typeface="+mn-lt"/>
                        </a:rPr>
                        <a:t>král </a:t>
                      </a:r>
                      <a:r>
                        <a:rPr lang="cs-CZ" sz="3200" b="1" dirty="0" err="1">
                          <a:latin typeface="+mn-lt"/>
                        </a:rPr>
                        <a:t>Sálemu</a:t>
                      </a:r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681815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Co přináší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871119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445558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616237"/>
                  </a:ext>
                </a:extLst>
              </a:tr>
            </a:tbl>
          </a:graphicData>
        </a:graphic>
      </p:graphicFrame>
      <p:sp>
        <p:nvSpPr>
          <p:cNvPr id="4" name="Nadpis 1">
            <a:extLst>
              <a:ext uri="{FF2B5EF4-FFF2-40B4-BE49-F238E27FC236}">
                <a16:creationId xmlns:a16="http://schemas.microsoft.com/office/drawing/2014/main" id="{CDEEA1E4-8599-8FF3-2599-0E25259ED279}"/>
              </a:ext>
            </a:extLst>
          </p:cNvPr>
          <p:cNvSpPr txBox="1">
            <a:spLocks/>
          </p:cNvSpPr>
          <p:nvPr/>
        </p:nvSpPr>
        <p:spPr>
          <a:xfrm>
            <a:off x="914400" y="162218"/>
            <a:ext cx="10515600" cy="1223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b="1" dirty="0">
                <a:solidFill>
                  <a:srgbClr val="845C2C"/>
                </a:solidFill>
              </a:rPr>
              <a:t>1. Mojžíšova 14,17–24</a:t>
            </a:r>
            <a:endParaRPr lang="pt-BR" b="1" dirty="0">
              <a:solidFill>
                <a:srgbClr val="845C2C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54511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C814B5-5122-D8D9-8B01-46C573ABC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C675A83B-4588-E965-B143-DA11E0883C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0765552"/>
              </p:ext>
            </p:extLst>
          </p:nvPr>
        </p:nvGraphicFramePr>
        <p:xfrm>
          <a:off x="304801" y="1766547"/>
          <a:ext cx="11538856" cy="30878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78740">
                  <a:extLst>
                    <a:ext uri="{9D8B030D-6E8A-4147-A177-3AD203B41FA5}">
                      <a16:colId xmlns:a16="http://schemas.microsoft.com/office/drawing/2014/main" val="2035259961"/>
                    </a:ext>
                  </a:extLst>
                </a:gridCol>
                <a:gridCol w="4213831">
                  <a:extLst>
                    <a:ext uri="{9D8B030D-6E8A-4147-A177-3AD203B41FA5}">
                      <a16:colId xmlns:a16="http://schemas.microsoft.com/office/drawing/2014/main" val="4257910950"/>
                    </a:ext>
                  </a:extLst>
                </a:gridCol>
                <a:gridCol w="3846285">
                  <a:extLst>
                    <a:ext uri="{9D8B030D-6E8A-4147-A177-3AD203B41FA5}">
                      <a16:colId xmlns:a16="http://schemas.microsoft.com/office/drawing/2014/main" val="1335995808"/>
                    </a:ext>
                  </a:extLst>
                </a:gridCol>
              </a:tblGrid>
              <a:tr h="771967">
                <a:tc>
                  <a:txBody>
                    <a:bodyPr/>
                    <a:lstStyle/>
                    <a:p>
                      <a:pPr algn="ctr"/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>
                          <a:latin typeface="+mn-lt"/>
                        </a:rPr>
                        <a:t>král Sodomy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>
                          <a:latin typeface="+mn-lt"/>
                        </a:rPr>
                        <a:t>král </a:t>
                      </a:r>
                      <a:r>
                        <a:rPr lang="cs-CZ" sz="3200" b="1" dirty="0" err="1">
                          <a:latin typeface="+mn-lt"/>
                        </a:rPr>
                        <a:t>Sálemu</a:t>
                      </a:r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681815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Co přináší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871119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r>
                        <a:rPr lang="cs-CZ" sz="500" b="1" dirty="0">
                          <a:latin typeface="+mn-lt"/>
                        </a:rPr>
                        <a:t> </a:t>
                      </a:r>
                    </a:p>
                    <a:p>
                      <a:r>
                        <a:rPr lang="cs-CZ" sz="3200" b="1" dirty="0">
                          <a:latin typeface="+mn-lt"/>
                        </a:rPr>
                        <a:t>Co dělá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445558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616237"/>
                  </a:ext>
                </a:extLst>
              </a:tr>
            </a:tbl>
          </a:graphicData>
        </a:graphic>
      </p:graphicFrame>
      <p:sp>
        <p:nvSpPr>
          <p:cNvPr id="4" name="Nadpis 1">
            <a:extLst>
              <a:ext uri="{FF2B5EF4-FFF2-40B4-BE49-F238E27FC236}">
                <a16:creationId xmlns:a16="http://schemas.microsoft.com/office/drawing/2014/main" id="{733B262E-B77B-09A3-CB13-B91D9B532A12}"/>
              </a:ext>
            </a:extLst>
          </p:cNvPr>
          <p:cNvSpPr txBox="1">
            <a:spLocks/>
          </p:cNvSpPr>
          <p:nvPr/>
        </p:nvSpPr>
        <p:spPr>
          <a:xfrm>
            <a:off x="914400" y="162218"/>
            <a:ext cx="10515600" cy="1223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b="1" dirty="0">
                <a:solidFill>
                  <a:srgbClr val="845C2C"/>
                </a:solidFill>
              </a:rPr>
              <a:t>1. Mojžíšova 14,17–24</a:t>
            </a:r>
            <a:endParaRPr lang="pt-BR" b="1" dirty="0">
              <a:solidFill>
                <a:srgbClr val="845C2C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78536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FBFDE-14AE-7B8C-1509-0764C1C19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4602168B-F586-D8A9-3A64-575FC9F6C1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0148468"/>
              </p:ext>
            </p:extLst>
          </p:nvPr>
        </p:nvGraphicFramePr>
        <p:xfrm>
          <a:off x="304801" y="1766547"/>
          <a:ext cx="11538856" cy="30878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78740">
                  <a:extLst>
                    <a:ext uri="{9D8B030D-6E8A-4147-A177-3AD203B41FA5}">
                      <a16:colId xmlns:a16="http://schemas.microsoft.com/office/drawing/2014/main" val="2035259961"/>
                    </a:ext>
                  </a:extLst>
                </a:gridCol>
                <a:gridCol w="4213831">
                  <a:extLst>
                    <a:ext uri="{9D8B030D-6E8A-4147-A177-3AD203B41FA5}">
                      <a16:colId xmlns:a16="http://schemas.microsoft.com/office/drawing/2014/main" val="4257910950"/>
                    </a:ext>
                  </a:extLst>
                </a:gridCol>
                <a:gridCol w="3846285">
                  <a:extLst>
                    <a:ext uri="{9D8B030D-6E8A-4147-A177-3AD203B41FA5}">
                      <a16:colId xmlns:a16="http://schemas.microsoft.com/office/drawing/2014/main" val="1335995808"/>
                    </a:ext>
                  </a:extLst>
                </a:gridCol>
              </a:tblGrid>
              <a:tr h="771967">
                <a:tc>
                  <a:txBody>
                    <a:bodyPr/>
                    <a:lstStyle/>
                    <a:p>
                      <a:pPr algn="ctr"/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>
                          <a:latin typeface="+mn-lt"/>
                        </a:rPr>
                        <a:t>král Sodomy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3200" b="1" dirty="0">
                          <a:latin typeface="+mn-lt"/>
                        </a:rPr>
                        <a:t>král </a:t>
                      </a:r>
                      <a:r>
                        <a:rPr lang="cs-CZ" sz="3200" b="1" dirty="0" err="1">
                          <a:latin typeface="+mn-lt"/>
                        </a:rPr>
                        <a:t>Sálemu</a:t>
                      </a:r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681815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Co přináší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871119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r>
                        <a:rPr lang="cs-CZ" sz="500" b="1" dirty="0">
                          <a:latin typeface="+mn-lt"/>
                        </a:rPr>
                        <a:t> </a:t>
                      </a:r>
                    </a:p>
                    <a:p>
                      <a:r>
                        <a:rPr lang="cs-CZ" sz="3200" b="1" dirty="0">
                          <a:latin typeface="+mn-lt"/>
                        </a:rPr>
                        <a:t>Co dělá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445558"/>
                  </a:ext>
                </a:extLst>
              </a:tr>
              <a:tr h="771967">
                <a:tc>
                  <a:txBody>
                    <a:bodyPr/>
                    <a:lstStyle/>
                    <a:p>
                      <a:r>
                        <a:rPr lang="cs-CZ" sz="3200" b="1" dirty="0">
                          <a:latin typeface="+mn-lt"/>
                        </a:rPr>
                        <a:t>Jak </a:t>
                      </a:r>
                      <a:r>
                        <a:rPr lang="cs-CZ" sz="3200" b="1" dirty="0" err="1">
                          <a:latin typeface="+mn-lt"/>
                        </a:rPr>
                        <a:t>Abram</a:t>
                      </a:r>
                      <a:r>
                        <a:rPr lang="cs-CZ" sz="3200" b="1" dirty="0">
                          <a:latin typeface="+mn-lt"/>
                        </a:rPr>
                        <a:t> odpoví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BB94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b="1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616237"/>
                  </a:ext>
                </a:extLst>
              </a:tr>
            </a:tbl>
          </a:graphicData>
        </a:graphic>
      </p:graphicFrame>
      <p:sp>
        <p:nvSpPr>
          <p:cNvPr id="4" name="Nadpis 1">
            <a:extLst>
              <a:ext uri="{FF2B5EF4-FFF2-40B4-BE49-F238E27FC236}">
                <a16:creationId xmlns:a16="http://schemas.microsoft.com/office/drawing/2014/main" id="{98E9AD14-63DE-26FF-A5B5-C25BE19B7349}"/>
              </a:ext>
            </a:extLst>
          </p:cNvPr>
          <p:cNvSpPr txBox="1">
            <a:spLocks/>
          </p:cNvSpPr>
          <p:nvPr/>
        </p:nvSpPr>
        <p:spPr>
          <a:xfrm>
            <a:off x="914400" y="162218"/>
            <a:ext cx="10515600" cy="1223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b="1" dirty="0">
                <a:solidFill>
                  <a:srgbClr val="845C2C"/>
                </a:solidFill>
              </a:rPr>
              <a:t>1. Mojžíšova 14,17–24</a:t>
            </a:r>
            <a:endParaRPr lang="pt-BR" b="1" dirty="0">
              <a:solidFill>
                <a:srgbClr val="845C2C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9985155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710</TotalTime>
  <Words>510</Words>
  <Application>Microsoft Office PowerPoint</Application>
  <PresentationFormat>Širokoúhlá obrazovka</PresentationFormat>
  <Paragraphs>157</Paragraphs>
  <Slides>21</Slides>
  <Notes>14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Aptos</vt:lpstr>
      <vt:lpstr>Aptos Display</vt:lpstr>
      <vt:lpstr>Arial</vt:lpstr>
      <vt:lpstr>Motiv Office</vt:lpstr>
      <vt:lpstr>Prezentace aplikace PowerPoint</vt:lpstr>
      <vt:lpstr>Prezentace aplikace PowerPoint</vt:lpstr>
      <vt:lpstr>Bible 1. Mojžíšova 14,17–24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Co se děje s desátky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ŠD</dc:creator>
  <cp:lastModifiedBy>ŠD</cp:lastModifiedBy>
  <cp:revision>30</cp:revision>
  <dcterms:created xsi:type="dcterms:W3CDTF">2026-09-09T20:00:05Z</dcterms:created>
  <dcterms:modified xsi:type="dcterms:W3CDTF">2026-09-14T09:11:05Z</dcterms:modified>
</cp:coreProperties>
</file>