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8" r:id="rId2"/>
    <p:sldId id="284" r:id="rId3"/>
    <p:sldId id="281" r:id="rId4"/>
    <p:sldId id="283" r:id="rId5"/>
    <p:sldId id="269" r:id="rId6"/>
    <p:sldId id="286" r:id="rId7"/>
    <p:sldId id="288" r:id="rId8"/>
    <p:sldId id="289" r:id="rId9"/>
  </p:sldIdLst>
  <p:sldSz cx="12192000" cy="6858000"/>
  <p:notesSz cx="6858000" cy="9144000"/>
  <p:embeddedFontLst>
    <p:embeddedFont>
      <p:font typeface="Cooper Hewitt" pitchFamily="50" charset="-18"/>
      <p:bold r:id="rId11"/>
    </p:embeddedFont>
    <p:embeddedFont>
      <p:font typeface="Oregano" panose="03060702040602030A04" pitchFamily="66" charset="0"/>
      <p:regular r:id="rId12"/>
    </p:embeddedFont>
  </p:embeddedFont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5542"/>
    <a:srgbClr val="E0DDCE"/>
    <a:srgbClr val="DA6C43"/>
    <a:srgbClr val="DB6F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CAED0-656E-43A9-9C4F-5F3326545116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73DD1-F1F1-4282-8FCA-F1D9A65B8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415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873DD1-F1F1-4282-8FCA-F1D9A65B8AA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577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1D4D9-8BED-44E3-CD52-D71581E99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DD68F1D-D7C0-96B7-D188-6ED35B3B93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15859C9-7965-05A6-5C06-B7D402CC73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2122DBF-4CFA-E7FB-99AF-76355E054E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873DD1-F1F1-4282-8FCA-F1D9A65B8AA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096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FF4A2-4949-E361-BE33-648927350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E4375AE-2362-8231-B3F0-87B5A1928D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9DED482-6F2A-AD71-A2CB-9FCE157BDF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7EBE83-6073-05F2-C8B4-89E6B2EE36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873DD1-F1F1-4282-8FCA-F1D9A65B8AA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114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6978CC-6703-D654-94CF-31F29AD68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D2886B0-DEAA-AD31-0899-78DEAF870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810D8A-9592-442D-BC6B-75782665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74B516E-0A31-72E4-757C-4DD443DB6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412321-E7A5-D824-CFBF-BE1139C28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31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6EE04F-4E37-8082-DBBA-17D54A0CA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17CFE5F-BBE3-73F9-7457-582624DA0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7F631C-1105-42D7-7481-F8921E7C6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C28A31-3D94-18B4-CAB8-94FCE573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4FA81E3-FC71-818C-AFFE-D9DCB068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20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56C1811-49C1-E7D3-57C8-DE23FE8551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DCB3716-3612-A72B-996B-B891730A15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F3480C-D58D-39F0-C9D6-50F7879A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66B676-AEEF-3B5A-F689-C28795800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8DE176-E6B4-7C40-D12F-407694849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45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14BB1D-DEAD-B013-2940-241513E0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77C938-EC50-04E2-5F3E-45EF7A266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70E37F2-FE85-5B04-F96E-AF822DDC9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C4FCDC-DECA-8F2C-421E-7F8C744B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8E357BE-8136-6B5F-4FE1-4F4F3287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50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268402-83D9-64C4-F156-7A03A6C8C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876A2D5-2FB8-1FDA-4B1A-D2ACA246A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267B2B-F408-7D28-8CAD-C2742EB00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AAA5E9-62E2-7EF0-0FB2-7D5AC6F9F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139482-16C0-8B66-39E7-AFEFA9C01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36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C73D87-4FC2-296B-54F9-FBD72219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437AA6-3347-5D6D-D440-F03EF0C54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CDA9C33-17D3-D04A-FC3B-3FE690E29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DFF9926-09AB-E2A4-2605-35B6A08CF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B5FAA4A-99C2-2589-B1B5-A392A128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BBE588-4337-7514-447B-EB71769BF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639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4AC7CB-696C-FC7D-4D61-CFD6B6E97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E94FFBE-75CC-A10E-AC0B-BB20C5301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DCECAF3-4582-E1B2-B463-982280EB2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C6388A4-B947-FBBB-43A0-ED62AD11D3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BCDCD48-E7E9-5C17-6754-E34357EB05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83A0258-000D-29F1-E597-2D2CCEBE2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14F8095-0937-5874-5A0F-6BE3D6CB2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C91F24E-FD30-482A-140B-C23948121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08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8A1104-D9CB-D876-EDD8-85D8B91B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985FB15-6DC8-5C63-40AC-5B092AE8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8FADFCB-B41A-B512-B976-8720E3D36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ED5DF00-C9FB-3722-376A-E432974AA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99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75F6E7A-A7D6-ECAB-A4CD-DF47FCAA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668CC0F-2601-74C1-DC51-6DD029F07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497F3A-B4D6-36EF-9AE2-A38BD7F8F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4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D5FF74-DBF6-A1DF-27D1-A56DABF82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40BE5A-BC1F-403E-0E80-D220D83DC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10DEBD8-8DCC-F440-DD5D-4D1D6D1AF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C4D6994-83C1-E913-1853-9D34F6442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D2B3B3-DE7C-B96D-64C3-13893B26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78ACE1-8890-E9DB-F33D-0F6B008F0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70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29F64E-9B7F-EEF6-5DE2-078D7B9A1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59C640A-5641-87FE-B42C-151398D6EE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483723E-9500-B6AD-3348-5EDB41181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DEB45C6-5CF1-1237-C828-8A3C79B9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372C8C4-A256-0F0A-82F4-0DD7850F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CB5608F-4379-4970-15BB-0D8B511E7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79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EDEF57E-A722-2A4C-23E6-6774A41DC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A0579D-8B85-A2BD-8495-89BD44291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0E7700-DC3D-0307-A530-E36528CE12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23CC9A-3485-4CDC-9F98-C71CF6DE8F07}" type="datetimeFigureOut">
              <a:rPr lang="cs-CZ" smtClean="0"/>
              <a:t>23.03.2025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2E1E2B-9120-9163-85DA-D6F8E236D0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7F2A23D-C3D5-B203-DC90-45666788F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13BFCF-9EAD-41CB-BA05-3DA4F45C9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70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eb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eb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eb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DDC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8039AD-71CA-3CBB-FC67-5BB120E96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osoba, Lidská tvář, oblečení, vázanka&#10;&#10;Obsah vygenerovaný umělou inteligencí může být nesprávný.">
            <a:extLst>
              <a:ext uri="{FF2B5EF4-FFF2-40B4-BE49-F238E27FC236}">
                <a16:creationId xmlns:a16="http://schemas.microsoft.com/office/drawing/2014/main" id="{31CF8F1C-D6A1-BAB3-E87A-A836EF9645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250" r="8001" b="1"/>
          <a:stretch/>
        </p:blipFill>
        <p:spPr>
          <a:xfrm>
            <a:off x="1612900" y="497665"/>
            <a:ext cx="3438507" cy="3438509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3" name="Obrázek 2" descr="Obsah obrázku Lidská tvář, oblečení, osoba, úsměv&#10;&#10;Obsah vygenerovaný umělou inteligencí může být nesprávný.">
            <a:extLst>
              <a:ext uri="{FF2B5EF4-FFF2-40B4-BE49-F238E27FC236}">
                <a16:creationId xmlns:a16="http://schemas.microsoft.com/office/drawing/2014/main" id="{DBBF1280-46DB-EC03-1C80-F3DA45CE0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 b="-2"/>
          <a:stretch/>
        </p:blipFill>
        <p:spPr>
          <a:xfrm>
            <a:off x="7140595" y="497665"/>
            <a:ext cx="3438507" cy="3438509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89868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DDC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3627AE-E9C0-78DA-21A1-565E0185C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Obsah obrázku osoba, Lidská tvář, oblečení, vázanka&#10;&#10;Obsah vygenerovaný umělou inteligencí může být nesprávný.">
            <a:extLst>
              <a:ext uri="{FF2B5EF4-FFF2-40B4-BE49-F238E27FC236}">
                <a16:creationId xmlns:a16="http://schemas.microsoft.com/office/drawing/2014/main" id="{C193762C-CC70-AD71-D717-CAE9E7FC15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250" r="8001" b="1"/>
          <a:stretch/>
        </p:blipFill>
        <p:spPr>
          <a:xfrm>
            <a:off x="1350666" y="116665"/>
            <a:ext cx="1564497" cy="1564498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7" name="Obrázek 6" descr="Obsah obrázku Lidská tvář, oblečení, osoba, úsměv&#10;&#10;Obsah vygenerovaný umělou inteligencí může být nesprávný.">
            <a:extLst>
              <a:ext uri="{FF2B5EF4-FFF2-40B4-BE49-F238E27FC236}">
                <a16:creationId xmlns:a16="http://schemas.microsoft.com/office/drawing/2014/main" id="{DD1DA41C-735C-0B7A-F53A-19FAA17285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 b="-2"/>
          <a:stretch/>
        </p:blipFill>
        <p:spPr>
          <a:xfrm>
            <a:off x="3081059" y="116665"/>
            <a:ext cx="1564497" cy="1564498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10" name="Obrázek 9" descr="Obsah obrázku osoba, Lidská tvář, oblečení, Lidské vousy&#10;&#10;Obsah vygenerovaný umělou inteligencí může být nesprávný.">
            <a:extLst>
              <a:ext uri="{FF2B5EF4-FFF2-40B4-BE49-F238E27FC236}">
                <a16:creationId xmlns:a16="http://schemas.microsoft.com/office/drawing/2014/main" id="{33B733EB-84CC-7218-C03C-C8BAA8CF95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5" r="5374" b="-1"/>
          <a:stretch/>
        </p:blipFill>
        <p:spPr>
          <a:xfrm>
            <a:off x="8370708" y="116665"/>
            <a:ext cx="1564498" cy="15644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FBF4F5F-E04D-6B0C-D9EE-891E0622B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590" y="1681163"/>
            <a:ext cx="5157787" cy="82391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405542"/>
                </a:solidFill>
              </a:rPr>
              <a:t>Mentor / kouč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84C9DEC-FF14-7141-6128-658A918BA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590" y="2543574"/>
            <a:ext cx="5157787" cy="41113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Vyslechnutí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Profesionální vhled do situace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Pomůže najít řešení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Omezený přístup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200 000 $ / hodina; 1 mil. $ / rok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Omylnost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Charakterové vady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Pouze určitá oblast</a:t>
            </a:r>
          </a:p>
        </p:txBody>
      </p:sp>
      <p:sp>
        <p:nvSpPr>
          <p:cNvPr id="9" name="Zástupný text 2">
            <a:extLst>
              <a:ext uri="{FF2B5EF4-FFF2-40B4-BE49-F238E27FC236}">
                <a16:creationId xmlns:a16="http://schemas.microsoft.com/office/drawing/2014/main" id="{48EDAA65-61D0-9AF6-066E-074EC306173C}"/>
              </a:ext>
            </a:extLst>
          </p:cNvPr>
          <p:cNvSpPr txBox="1">
            <a:spLocks/>
          </p:cNvSpPr>
          <p:nvPr/>
        </p:nvSpPr>
        <p:spPr>
          <a:xfrm>
            <a:off x="6491738" y="1681163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>
                <a:solidFill>
                  <a:srgbClr val="405542"/>
                </a:solidFill>
              </a:rPr>
              <a:t>Bůh</a:t>
            </a:r>
          </a:p>
        </p:txBody>
      </p:sp>
      <p:sp>
        <p:nvSpPr>
          <p:cNvPr id="11" name="Zástupný obsah 3">
            <a:extLst>
              <a:ext uri="{FF2B5EF4-FFF2-40B4-BE49-F238E27FC236}">
                <a16:creationId xmlns:a16="http://schemas.microsoft.com/office/drawing/2014/main" id="{4F8C1C4C-805F-EA94-4EE3-1B33060B6321}"/>
              </a:ext>
            </a:extLst>
          </p:cNvPr>
          <p:cNvSpPr txBox="1">
            <a:spLocks/>
          </p:cNvSpPr>
          <p:nvPr/>
        </p:nvSpPr>
        <p:spPr>
          <a:xfrm>
            <a:off x="6491737" y="2543573"/>
            <a:ext cx="5518291" cy="4533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Slyší kdykoli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Dokonalý vhled do situace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Pomůže najít řešení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Vždy s námi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Mt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1,23)</a:t>
            </a:r>
            <a:endParaRPr lang="cs-CZ" sz="2200" b="1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</a:endParaRP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Zadarmo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Jk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1,5; 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Zj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22,17)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Neomylnost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(Ž 51,6)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Naprostá důvěryhodnost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Žd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4,15; Ž 145,9)</a:t>
            </a:r>
            <a:endParaRPr lang="cs-CZ" sz="2200" b="1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</a:endParaRP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Rozumí všemu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(Da 2,22)</a:t>
            </a:r>
            <a:endParaRPr lang="cs-CZ" sz="2200" b="1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4C8C2CBF-05CC-E57E-0963-87F86CB0A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8930812">
            <a:off x="7267007" y="3406791"/>
            <a:ext cx="3771900" cy="1325563"/>
          </a:xfrm>
          <a:effectLst>
            <a:glow rad="381000">
              <a:srgbClr val="E0DDCE">
                <a:alpha val="36000"/>
              </a:srgbClr>
            </a:glow>
          </a:effectLst>
        </p:spPr>
        <p:txBody>
          <a:bodyPr>
            <a:normAutofit/>
          </a:bodyPr>
          <a:lstStyle/>
          <a:p>
            <a:r>
              <a:rPr lang="cs-CZ" sz="4800" dirty="0">
                <a:solidFill>
                  <a:srgbClr val="DA6C43"/>
                </a:solidFill>
                <a:effectLst>
                  <a:glow rad="431800">
                    <a:srgbClr val="E0DDCE">
                      <a:alpha val="82000"/>
                    </a:srgbClr>
                  </a:glow>
                </a:effectLst>
                <a:latin typeface="Oregano" panose="03060702040602030A04" pitchFamily="66" charset="0"/>
              </a:rPr>
              <a:t>MODLITBA</a:t>
            </a:r>
          </a:p>
        </p:txBody>
      </p:sp>
      <p:cxnSp>
        <p:nvCxnSpPr>
          <p:cNvPr id="14" name="Přímá spojnice 13">
            <a:extLst>
              <a:ext uri="{FF2B5EF4-FFF2-40B4-BE49-F238E27FC236}">
                <a16:creationId xmlns:a16="http://schemas.microsoft.com/office/drawing/2014/main" id="{AB712055-54A4-7C8F-79B3-5959F3D6EDAE}"/>
              </a:ext>
            </a:extLst>
          </p:cNvPr>
          <p:cNvCxnSpPr>
            <a:cxnSpLocks/>
          </p:cNvCxnSpPr>
          <p:nvPr/>
        </p:nvCxnSpPr>
        <p:spPr>
          <a:xfrm>
            <a:off x="6096000" y="1809129"/>
            <a:ext cx="0" cy="4660886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57F56A74-4210-9E33-26B1-9AA3F70E2E81}"/>
              </a:ext>
            </a:extLst>
          </p:cNvPr>
          <p:cNvGrpSpPr/>
          <p:nvPr/>
        </p:nvGrpSpPr>
        <p:grpSpPr>
          <a:xfrm>
            <a:off x="361157" y="1802621"/>
            <a:ext cx="712800" cy="714375"/>
            <a:chOff x="221457" y="1802621"/>
            <a:chExt cx="712800" cy="714375"/>
          </a:xfrm>
        </p:grpSpPr>
        <p:cxnSp>
          <p:nvCxnSpPr>
            <p:cNvPr id="15" name="Přímá spojnice 14">
              <a:extLst>
                <a:ext uri="{FF2B5EF4-FFF2-40B4-BE49-F238E27FC236}">
                  <a16:creationId xmlns:a16="http://schemas.microsoft.com/office/drawing/2014/main" id="{34E6B067-03A5-E955-2BCB-6BA4C4240975}"/>
                </a:ext>
              </a:extLst>
            </p:cNvPr>
            <p:cNvCxnSpPr>
              <a:cxnSpLocks/>
            </p:cNvCxnSpPr>
            <p:nvPr/>
          </p:nvCxnSpPr>
          <p:spPr>
            <a:xfrm>
              <a:off x="238125" y="1802621"/>
              <a:ext cx="0" cy="714375"/>
            </a:xfrm>
            <a:prstGeom prst="line">
              <a:avLst/>
            </a:prstGeom>
            <a:ln w="3810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Přímá spojnice 16">
              <a:extLst>
                <a:ext uri="{FF2B5EF4-FFF2-40B4-BE49-F238E27FC236}">
                  <a16:creationId xmlns:a16="http://schemas.microsoft.com/office/drawing/2014/main" id="{50C47631-87AA-E028-3DE5-17C51E5BC40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1457" y="1819289"/>
              <a:ext cx="712800" cy="0"/>
            </a:xfrm>
            <a:prstGeom prst="line">
              <a:avLst/>
            </a:prstGeom>
            <a:ln w="3810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Obdélník 4">
            <a:extLst>
              <a:ext uri="{FF2B5EF4-FFF2-40B4-BE49-F238E27FC236}">
                <a16:creationId xmlns:a16="http://schemas.microsoft.com/office/drawing/2014/main" id="{A96F165F-B148-1134-9969-F124D5A59854}"/>
              </a:ext>
            </a:extLst>
          </p:cNvPr>
          <p:cNvSpPr/>
          <p:nvPr/>
        </p:nvSpPr>
        <p:spPr>
          <a:xfrm>
            <a:off x="12841832" y="-16390"/>
            <a:ext cx="12217437" cy="6890780"/>
          </a:xfrm>
          <a:prstGeom prst="rect">
            <a:avLst/>
          </a:prstGeom>
          <a:solidFill>
            <a:srgbClr val="4055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7B0A1089-AE70-9FD6-B8FD-A71808E3588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709" t="-1" r="66714" b="-1"/>
          <a:stretch/>
        </p:blipFill>
        <p:spPr>
          <a:xfrm>
            <a:off x="-3856013" y="0"/>
            <a:ext cx="37279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7208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  <p:bldP spid="9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DDC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F88789-8A60-F7E3-98C4-DDD755D2C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7C4D0BF2-0E77-0844-ED51-F15EACD90DA6}"/>
              </a:ext>
            </a:extLst>
          </p:cNvPr>
          <p:cNvSpPr/>
          <p:nvPr/>
        </p:nvSpPr>
        <p:spPr>
          <a:xfrm>
            <a:off x="3727938" y="-32780"/>
            <a:ext cx="8464062" cy="6890780"/>
          </a:xfrm>
          <a:prstGeom prst="rect">
            <a:avLst/>
          </a:prstGeom>
          <a:solidFill>
            <a:srgbClr val="4055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348A272-C3C8-3921-1B1D-01008DEF95F7}"/>
              </a:ext>
            </a:extLst>
          </p:cNvPr>
          <p:cNvSpPr txBox="1">
            <a:spLocks/>
          </p:cNvSpPr>
          <p:nvPr/>
        </p:nvSpPr>
        <p:spPr>
          <a:xfrm>
            <a:off x="4851400" y="1612899"/>
            <a:ext cx="6413500" cy="9906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6000" dirty="0">
                <a:solidFill>
                  <a:srgbClr val="E0DDCE"/>
                </a:solidFill>
                <a:latin typeface="Oregano" panose="03060702040602030A04" pitchFamily="66" charset="0"/>
              </a:rPr>
              <a:t>Žalm 32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D8CA349-14A1-3A6C-47FB-5C8D9E3206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09" t="-1" r="66714" b="-1"/>
          <a:stretch/>
        </p:blipFill>
        <p:spPr>
          <a:xfrm>
            <a:off x="0" y="0"/>
            <a:ext cx="37279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4345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DDC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AB0B04-083A-EE59-515F-F195CB0B7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0D67AC66-2376-134B-D2A4-A6C974EDB15D}"/>
              </a:ext>
            </a:extLst>
          </p:cNvPr>
          <p:cNvSpPr/>
          <p:nvPr/>
        </p:nvSpPr>
        <p:spPr>
          <a:xfrm>
            <a:off x="-25436" y="-16390"/>
            <a:ext cx="7478659" cy="6890780"/>
          </a:xfrm>
          <a:prstGeom prst="rect">
            <a:avLst/>
          </a:prstGeom>
          <a:solidFill>
            <a:srgbClr val="4055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48AD4C-2DEE-CEAB-D25B-0BF4D568BE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09" t="-1" r="66714" b="-1"/>
          <a:stretch/>
        </p:blipFill>
        <p:spPr>
          <a:xfrm>
            <a:off x="0" y="0"/>
            <a:ext cx="3727938" cy="6858000"/>
          </a:xfrm>
          <a:prstGeom prst="rect">
            <a:avLst/>
          </a:prstGeom>
        </p:spPr>
      </p:pic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1871608D-454F-2886-1E8D-887C0EE88EE5}"/>
              </a:ext>
            </a:extLst>
          </p:cNvPr>
          <p:cNvSpPr txBox="1">
            <a:spLocks/>
          </p:cNvSpPr>
          <p:nvPr/>
        </p:nvSpPr>
        <p:spPr>
          <a:xfrm>
            <a:off x="7647498" y="1367834"/>
            <a:ext cx="4968572" cy="446002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800"/>
              </a:spcBef>
              <a:buNone/>
            </a:pPr>
            <a:r>
              <a:rPr lang="cs-CZ" sz="4000" b="1" dirty="0">
                <a:solidFill>
                  <a:srgbClr val="405542"/>
                </a:solidFill>
              </a:rPr>
              <a:t>Kdykoli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3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= kdykoli</a:t>
            </a:r>
          </a:p>
          <a:p>
            <a:pPr lvl="1" indent="-328613">
              <a:lnSpc>
                <a:spcPct val="100000"/>
              </a:lnSpc>
            </a:pPr>
            <a:r>
              <a:rPr lang="cs-CZ" sz="3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za sanitku</a:t>
            </a:r>
          </a:p>
          <a:p>
            <a:pPr lvl="1" indent="-328613">
              <a:lnSpc>
                <a:spcPct val="100000"/>
              </a:lnSpc>
            </a:pPr>
            <a:r>
              <a:rPr lang="cs-CZ" sz="3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lidé kolem v metru</a:t>
            </a:r>
          </a:p>
          <a:p>
            <a:pPr lvl="1" indent="-328613">
              <a:lnSpc>
                <a:spcPct val="100000"/>
              </a:lnSpc>
            </a:pPr>
            <a:r>
              <a:rPr lang="cs-CZ" sz="3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zprávy</a:t>
            </a:r>
          </a:p>
          <a:p>
            <a:pPr lvl="1" indent="-328613">
              <a:lnSpc>
                <a:spcPct val="100000"/>
              </a:lnSpc>
            </a:pPr>
            <a:r>
              <a:rPr lang="cs-CZ" sz="3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nepříjemný pracovní email…</a:t>
            </a:r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5FEBA2F1-15EE-3E21-7221-9D11A25E05D7}"/>
              </a:ext>
            </a:extLst>
          </p:cNvPr>
          <p:cNvSpPr txBox="1">
            <a:spLocks/>
          </p:cNvSpPr>
          <p:nvPr/>
        </p:nvSpPr>
        <p:spPr>
          <a:xfrm>
            <a:off x="2993367" y="1367834"/>
            <a:ext cx="4459856" cy="438526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cs-CZ" sz="4000" b="1" dirty="0">
                <a:solidFill>
                  <a:srgbClr val="E0DDCE"/>
                </a:solidFill>
              </a:rPr>
              <a:t>Speciálně</a:t>
            </a:r>
          </a:p>
          <a:p>
            <a:pPr lvl="1" indent="-328613">
              <a:lnSpc>
                <a:spcPct val="100000"/>
              </a:lnSpc>
            </a:pPr>
            <a:r>
              <a:rPr lang="cs-CZ" sz="3200" b="1" dirty="0">
                <a:solidFill>
                  <a:srgbClr val="E0DDCE"/>
                </a:solidFill>
                <a:latin typeface="Cooper Hewitt" pitchFamily="50" charset="-18"/>
                <a:ea typeface="Cooper Hewitt" pitchFamily="50" charset="-18"/>
              </a:rPr>
              <a:t>modlitební komůrka</a:t>
            </a:r>
          </a:p>
          <a:p>
            <a:pPr lvl="1" indent="-328613">
              <a:lnSpc>
                <a:spcPct val="100000"/>
              </a:lnSpc>
            </a:pPr>
            <a:r>
              <a:rPr lang="cs-CZ" sz="3200" b="1" dirty="0">
                <a:solidFill>
                  <a:srgbClr val="E0DDCE"/>
                </a:solidFill>
                <a:latin typeface="Cooper Hewitt" pitchFamily="50" charset="-18"/>
                <a:ea typeface="Cooper Hewitt" pitchFamily="50" charset="-18"/>
              </a:rPr>
              <a:t>křeslo</a:t>
            </a:r>
          </a:p>
          <a:p>
            <a:pPr lvl="1" indent="-328613">
              <a:lnSpc>
                <a:spcPct val="100000"/>
              </a:lnSpc>
            </a:pPr>
            <a:r>
              <a:rPr lang="cs-CZ" sz="3200" b="1" dirty="0">
                <a:solidFill>
                  <a:srgbClr val="E0DDCE"/>
                </a:solidFill>
                <a:latin typeface="Cooper Hewitt" pitchFamily="50" charset="-18"/>
                <a:ea typeface="Cooper Hewitt" pitchFamily="50" charset="-18"/>
              </a:rPr>
              <a:t>procházkový okruh</a:t>
            </a:r>
          </a:p>
          <a:p>
            <a:pPr lvl="1" indent="-328613">
              <a:lnSpc>
                <a:spcPct val="100000"/>
              </a:lnSpc>
            </a:pPr>
            <a:r>
              <a:rPr lang="cs-CZ" sz="3200" b="1" dirty="0">
                <a:solidFill>
                  <a:srgbClr val="E0DDCE"/>
                </a:solidFill>
                <a:latin typeface="Cooper Hewitt" pitchFamily="50" charset="-18"/>
                <a:ea typeface="Cooper Hewitt" pitchFamily="50" charset="-18"/>
              </a:rPr>
              <a:t>auto…</a:t>
            </a: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11D9DC63-B606-DA31-918C-075D9FC2C488}"/>
              </a:ext>
            </a:extLst>
          </p:cNvPr>
          <p:cNvSpPr txBox="1">
            <a:spLocks/>
          </p:cNvSpPr>
          <p:nvPr/>
        </p:nvSpPr>
        <p:spPr>
          <a:xfrm>
            <a:off x="3753374" y="411729"/>
            <a:ext cx="6413500" cy="9906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5400" dirty="0">
                <a:solidFill>
                  <a:srgbClr val="DA6C43"/>
                </a:solidFill>
                <a:latin typeface="Oregano" panose="03060702040602030A04" pitchFamily="66" charset="0"/>
              </a:rPr>
              <a:t>MODLITBA</a:t>
            </a:r>
          </a:p>
        </p:txBody>
      </p:sp>
    </p:spTree>
    <p:extLst>
      <p:ext uri="{BB962C8B-B14F-4D97-AF65-F5344CB8AC3E}">
        <p14:creationId xmlns:p14="http://schemas.microsoft.com/office/powerpoint/2010/main" val="27208949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DDC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3FF820-FEA9-5FE4-DB52-29A6F7AC9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034D6B1E-6EE1-0BC5-F56C-F5C294BF619A}"/>
              </a:ext>
            </a:extLst>
          </p:cNvPr>
          <p:cNvSpPr/>
          <p:nvPr/>
        </p:nvSpPr>
        <p:spPr>
          <a:xfrm>
            <a:off x="0" y="0"/>
            <a:ext cx="3734440" cy="6858000"/>
          </a:xfrm>
          <a:prstGeom prst="rect">
            <a:avLst/>
          </a:prstGeom>
          <a:solidFill>
            <a:srgbClr val="4055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obsah 5">
            <a:extLst>
              <a:ext uri="{FF2B5EF4-FFF2-40B4-BE49-F238E27FC236}">
                <a16:creationId xmlns:a16="http://schemas.microsoft.com/office/drawing/2014/main" id="{0F866059-6B51-15AA-8BF2-A33DB87E9D29}"/>
              </a:ext>
            </a:extLst>
          </p:cNvPr>
          <p:cNvSpPr txBox="1">
            <a:spLocks/>
          </p:cNvSpPr>
          <p:nvPr/>
        </p:nvSpPr>
        <p:spPr>
          <a:xfrm>
            <a:off x="3924300" y="1384300"/>
            <a:ext cx="8026400" cy="527049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cs-CZ" sz="3600" b="1" kern="100" dirty="0">
                <a:solidFill>
                  <a:srgbClr val="405542"/>
                </a:solidFill>
                <a:ea typeface="Cooper Hewitt" pitchFamily="50" charset="-18"/>
                <a:cs typeface="Times New Roman" panose="02020603050405020304" pitchFamily="18" charset="0"/>
              </a:rPr>
              <a:t>Vaše tipy:</a:t>
            </a:r>
          </a:p>
          <a:p>
            <a:pPr marL="360363" indent="-268288">
              <a:lnSpc>
                <a:spcPct val="100000"/>
              </a:lnSpc>
            </a:pP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Scházet se na modlitby s někým a pravidelně</a:t>
            </a:r>
          </a:p>
          <a:p>
            <a:pPr marL="360363" indent="-268288">
              <a:lnSpc>
                <a:spcPct val="100000"/>
              </a:lnSpc>
            </a:pP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Segoe UI Symbol" panose="020B0502040204020203" pitchFamily="34" charset="0"/>
              </a:rPr>
              <a:t>⁠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Pom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á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h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á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mi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m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í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t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konkr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é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tn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í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modlitebn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í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seznam</a:t>
            </a:r>
            <a:endParaRPr lang="cs-CZ" b="1" kern="100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  <a:cs typeface="Segoe UI Symbol" panose="020B0502040204020203" pitchFamily="34" charset="0"/>
            </a:endParaRPr>
          </a:p>
          <a:p>
            <a:pPr marL="360363" indent="-268288">
              <a:lnSpc>
                <a:spcPct val="100000"/>
              </a:lnSpc>
            </a:pP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P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ř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ipom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í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nat si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vysly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š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en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é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modlitby</a:t>
            </a:r>
            <a:endParaRPr lang="cs-CZ" b="1" kern="100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  <a:cs typeface="Segoe UI Symbol" panose="020B0502040204020203" pitchFamily="34" charset="0"/>
            </a:endParaRPr>
          </a:p>
          <a:p>
            <a:pPr marL="360363" indent="-268288">
              <a:lnSpc>
                <a:spcPct val="100000"/>
              </a:lnSpc>
            </a:pP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Tr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á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vit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v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í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ce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č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asu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s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Bohem (nemysl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í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m hodiny, ale minuty)</a:t>
            </a:r>
            <a:endParaRPr lang="cs-CZ" b="1" kern="100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  <a:cs typeface="Segoe UI Symbol" panose="020B0502040204020203" pitchFamily="34" charset="0"/>
            </a:endParaRPr>
          </a:p>
          <a:p>
            <a:pPr marL="360363" indent="-268288">
              <a:lnSpc>
                <a:spcPct val="100000"/>
              </a:lnSpc>
            </a:pP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Modl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í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m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se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v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autě</a:t>
            </a:r>
          </a:p>
          <a:p>
            <a:pPr marL="360363" indent="-268288">
              <a:lnSpc>
                <a:spcPct val="100000"/>
              </a:lnSpc>
            </a:pP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Chyb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í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mi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v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í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ra,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ž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e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B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ů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h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bude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n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ě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co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 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d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Aptos" panose="020B0004020202020204" pitchFamily="34" charset="0"/>
              </a:rPr>
              <a:t>ě</a:t>
            </a:r>
            <a:r>
              <a:rPr lang="cs-CZ" b="1" kern="100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  <a:cs typeface="Times New Roman" panose="02020603050405020304" pitchFamily="18" charset="0"/>
              </a:rPr>
              <a:t>lat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B846A98-3AAA-D002-61D8-7C5B38FFF3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09" t="-1" r="66714" b="-1"/>
          <a:stretch/>
        </p:blipFill>
        <p:spPr>
          <a:xfrm>
            <a:off x="6502" y="0"/>
            <a:ext cx="3727938" cy="6858000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60F189BB-0325-7019-5362-FD61F609391D}"/>
              </a:ext>
            </a:extLst>
          </p:cNvPr>
          <p:cNvSpPr txBox="1">
            <a:spLocks/>
          </p:cNvSpPr>
          <p:nvPr/>
        </p:nvSpPr>
        <p:spPr>
          <a:xfrm>
            <a:off x="3753374" y="411729"/>
            <a:ext cx="6413500" cy="9906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5400" dirty="0">
                <a:solidFill>
                  <a:srgbClr val="DA6C43"/>
                </a:solidFill>
                <a:latin typeface="Oregano" panose="03060702040602030A04" pitchFamily="66" charset="0"/>
              </a:rPr>
              <a:t>MODLITBA</a:t>
            </a:r>
          </a:p>
        </p:txBody>
      </p:sp>
    </p:spTree>
    <p:extLst>
      <p:ext uri="{BB962C8B-B14F-4D97-AF65-F5344CB8AC3E}">
        <p14:creationId xmlns:p14="http://schemas.microsoft.com/office/powerpoint/2010/main" val="9982506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DDC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CBE39B-FFEE-0B90-CA01-45ADDB5A4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0038E2A3-1554-CB0A-3091-09CD410EAC62}"/>
              </a:ext>
            </a:extLst>
          </p:cNvPr>
          <p:cNvSpPr/>
          <p:nvPr/>
        </p:nvSpPr>
        <p:spPr>
          <a:xfrm>
            <a:off x="3727938" y="-32780"/>
            <a:ext cx="8464062" cy="6890780"/>
          </a:xfrm>
          <a:prstGeom prst="rect">
            <a:avLst/>
          </a:prstGeom>
          <a:solidFill>
            <a:srgbClr val="4055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C445007-4CB8-D66A-9E35-51E69B026985}"/>
              </a:ext>
            </a:extLst>
          </p:cNvPr>
          <p:cNvSpPr txBox="1">
            <a:spLocks/>
          </p:cNvSpPr>
          <p:nvPr/>
        </p:nvSpPr>
        <p:spPr>
          <a:xfrm>
            <a:off x="4851400" y="1612899"/>
            <a:ext cx="6413500" cy="9906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6000" dirty="0">
                <a:solidFill>
                  <a:srgbClr val="E0DDCE"/>
                </a:solidFill>
                <a:latin typeface="Oregano" panose="03060702040602030A04" pitchFamily="66" charset="0"/>
              </a:rPr>
              <a:t>Žalm 27,8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EE54F434-5C7C-9FB0-86E3-82B1AD30AD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09" t="-1" r="66714" b="-1"/>
          <a:stretch/>
        </p:blipFill>
        <p:spPr>
          <a:xfrm>
            <a:off x="0" y="0"/>
            <a:ext cx="37279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7852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DDC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2FD3C0-2549-D483-FABE-7ADA07180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Obsah obrázku osoba, Lidská tvář, oblečení, vázanka&#10;&#10;Obsah vygenerovaný umělou inteligencí může být nesprávný.">
            <a:extLst>
              <a:ext uri="{FF2B5EF4-FFF2-40B4-BE49-F238E27FC236}">
                <a16:creationId xmlns:a16="http://schemas.microsoft.com/office/drawing/2014/main" id="{719F0318-5711-98D2-C245-4A51EE4DA3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250" r="8001" b="1"/>
          <a:stretch/>
        </p:blipFill>
        <p:spPr>
          <a:xfrm>
            <a:off x="1350666" y="116665"/>
            <a:ext cx="1564497" cy="1564498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7" name="Obrázek 6" descr="Obsah obrázku Lidská tvář, oblečení, osoba, úsměv&#10;&#10;Obsah vygenerovaný umělou inteligencí může být nesprávný.">
            <a:extLst>
              <a:ext uri="{FF2B5EF4-FFF2-40B4-BE49-F238E27FC236}">
                <a16:creationId xmlns:a16="http://schemas.microsoft.com/office/drawing/2014/main" id="{FF7330FA-7EE3-67EF-1A06-E603722C5A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 b="-2"/>
          <a:stretch/>
        </p:blipFill>
        <p:spPr>
          <a:xfrm>
            <a:off x="3081059" y="116665"/>
            <a:ext cx="1564497" cy="1564498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10" name="Obrázek 9" descr="Obsah obrázku osoba, Lidská tvář, oblečení, Lidské vousy&#10;&#10;Obsah vygenerovaný umělou inteligencí může být nesprávný.">
            <a:extLst>
              <a:ext uri="{FF2B5EF4-FFF2-40B4-BE49-F238E27FC236}">
                <a16:creationId xmlns:a16="http://schemas.microsoft.com/office/drawing/2014/main" id="{1550D701-3C70-00B9-7274-46C7D85C43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5" r="5374" b="-1"/>
          <a:stretch/>
        </p:blipFill>
        <p:spPr>
          <a:xfrm>
            <a:off x="8370708" y="116665"/>
            <a:ext cx="1564498" cy="15644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8F8EEA3-AD40-A8D1-6C99-D5336615B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590" y="1681163"/>
            <a:ext cx="5157787" cy="82391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405542"/>
                </a:solidFill>
              </a:rPr>
              <a:t>Mentor / kouč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92A6663-1532-B362-17F9-9F8019D61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590" y="2543574"/>
            <a:ext cx="5157787" cy="41113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Vyslechnutí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Profesionální vhled do situace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Pomůže najít řešení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Omezený přístup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200 000 $ / hodina; 1 mil. $ / rok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Omylnost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Charakterové vady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Pouze určitá oblast</a:t>
            </a:r>
          </a:p>
        </p:txBody>
      </p:sp>
      <p:sp>
        <p:nvSpPr>
          <p:cNvPr id="9" name="Zástupný text 2">
            <a:extLst>
              <a:ext uri="{FF2B5EF4-FFF2-40B4-BE49-F238E27FC236}">
                <a16:creationId xmlns:a16="http://schemas.microsoft.com/office/drawing/2014/main" id="{26F17F8D-4E52-362D-E94A-47DAD38E2000}"/>
              </a:ext>
            </a:extLst>
          </p:cNvPr>
          <p:cNvSpPr txBox="1">
            <a:spLocks/>
          </p:cNvSpPr>
          <p:nvPr/>
        </p:nvSpPr>
        <p:spPr>
          <a:xfrm>
            <a:off x="6491738" y="1681163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>
                <a:solidFill>
                  <a:srgbClr val="405542"/>
                </a:solidFill>
              </a:rPr>
              <a:t>Bůh</a:t>
            </a:r>
          </a:p>
        </p:txBody>
      </p:sp>
      <p:sp>
        <p:nvSpPr>
          <p:cNvPr id="11" name="Zástupný obsah 3">
            <a:extLst>
              <a:ext uri="{FF2B5EF4-FFF2-40B4-BE49-F238E27FC236}">
                <a16:creationId xmlns:a16="http://schemas.microsoft.com/office/drawing/2014/main" id="{F5008412-3468-9DEA-DE6F-10DE72C56A25}"/>
              </a:ext>
            </a:extLst>
          </p:cNvPr>
          <p:cNvSpPr txBox="1">
            <a:spLocks/>
          </p:cNvSpPr>
          <p:nvPr/>
        </p:nvSpPr>
        <p:spPr>
          <a:xfrm>
            <a:off x="6491737" y="2543573"/>
            <a:ext cx="5518291" cy="4533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Slyší kdykoli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Dokonalý vhled do situace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Pomůže najít řešení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Vždy s námi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Mt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1,23)</a:t>
            </a:r>
            <a:endParaRPr lang="cs-CZ" sz="2200" b="1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</a:endParaRP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Zadarmo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Jk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1,5; 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Zj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22,17)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Neomylnost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(Ž 51,6)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Naprostá důvěryhodnost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Žd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4,15; Ž 145,9)</a:t>
            </a:r>
            <a:endParaRPr lang="cs-CZ" sz="2200" b="1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</a:endParaRP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Rozumí všemu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(Da 2,22)</a:t>
            </a:r>
            <a:endParaRPr lang="cs-CZ" sz="2200" b="1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16A33AF8-F360-7C47-35FD-BEB68DC60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8930812">
            <a:off x="7267007" y="3406791"/>
            <a:ext cx="3771900" cy="1325563"/>
          </a:xfrm>
          <a:effectLst>
            <a:glow rad="381000">
              <a:srgbClr val="E0DDCE">
                <a:alpha val="36000"/>
              </a:srgbClr>
            </a:glow>
          </a:effectLst>
        </p:spPr>
        <p:txBody>
          <a:bodyPr>
            <a:normAutofit/>
          </a:bodyPr>
          <a:lstStyle/>
          <a:p>
            <a:r>
              <a:rPr lang="cs-CZ" sz="4800" dirty="0">
                <a:solidFill>
                  <a:srgbClr val="DA6C43"/>
                </a:solidFill>
                <a:effectLst>
                  <a:glow rad="431800">
                    <a:srgbClr val="E0DDCE">
                      <a:alpha val="82000"/>
                    </a:srgbClr>
                  </a:glow>
                </a:effectLst>
                <a:latin typeface="Oregano" panose="03060702040602030A04" pitchFamily="66" charset="0"/>
              </a:rPr>
              <a:t>MODLITBA</a:t>
            </a:r>
          </a:p>
        </p:txBody>
      </p:sp>
      <p:cxnSp>
        <p:nvCxnSpPr>
          <p:cNvPr id="14" name="Přímá spojnice 13">
            <a:extLst>
              <a:ext uri="{FF2B5EF4-FFF2-40B4-BE49-F238E27FC236}">
                <a16:creationId xmlns:a16="http://schemas.microsoft.com/office/drawing/2014/main" id="{58933721-03C4-5D88-CF42-1FCA2CA2836E}"/>
              </a:ext>
            </a:extLst>
          </p:cNvPr>
          <p:cNvCxnSpPr>
            <a:cxnSpLocks/>
          </p:cNvCxnSpPr>
          <p:nvPr/>
        </p:nvCxnSpPr>
        <p:spPr>
          <a:xfrm>
            <a:off x="6096000" y="1809129"/>
            <a:ext cx="0" cy="4660886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65630840-CF9A-F880-868D-806641A3C72A}"/>
              </a:ext>
            </a:extLst>
          </p:cNvPr>
          <p:cNvGrpSpPr/>
          <p:nvPr/>
        </p:nvGrpSpPr>
        <p:grpSpPr>
          <a:xfrm>
            <a:off x="361157" y="1802621"/>
            <a:ext cx="712800" cy="714375"/>
            <a:chOff x="221457" y="1802621"/>
            <a:chExt cx="712800" cy="714375"/>
          </a:xfrm>
        </p:grpSpPr>
        <p:cxnSp>
          <p:nvCxnSpPr>
            <p:cNvPr id="15" name="Přímá spojnice 14">
              <a:extLst>
                <a:ext uri="{FF2B5EF4-FFF2-40B4-BE49-F238E27FC236}">
                  <a16:creationId xmlns:a16="http://schemas.microsoft.com/office/drawing/2014/main" id="{135D4616-054C-E3E0-B7CC-E97F933BC400}"/>
                </a:ext>
              </a:extLst>
            </p:cNvPr>
            <p:cNvCxnSpPr>
              <a:cxnSpLocks/>
            </p:cNvCxnSpPr>
            <p:nvPr/>
          </p:nvCxnSpPr>
          <p:spPr>
            <a:xfrm>
              <a:off x="238125" y="1802621"/>
              <a:ext cx="0" cy="714375"/>
            </a:xfrm>
            <a:prstGeom prst="line">
              <a:avLst/>
            </a:prstGeom>
            <a:ln w="3810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Přímá spojnice 16">
              <a:extLst>
                <a:ext uri="{FF2B5EF4-FFF2-40B4-BE49-F238E27FC236}">
                  <a16:creationId xmlns:a16="http://schemas.microsoft.com/office/drawing/2014/main" id="{AF7A01D7-6FDE-F245-9BD5-94AB79D506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1457" y="1819289"/>
              <a:ext cx="712800" cy="0"/>
            </a:xfrm>
            <a:prstGeom prst="line">
              <a:avLst/>
            </a:prstGeom>
            <a:ln w="3810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Obdélník 4">
            <a:extLst>
              <a:ext uri="{FF2B5EF4-FFF2-40B4-BE49-F238E27FC236}">
                <a16:creationId xmlns:a16="http://schemas.microsoft.com/office/drawing/2014/main" id="{230750F2-74BA-58FB-C195-630336CF644E}"/>
              </a:ext>
            </a:extLst>
          </p:cNvPr>
          <p:cNvSpPr/>
          <p:nvPr/>
        </p:nvSpPr>
        <p:spPr>
          <a:xfrm>
            <a:off x="12841832" y="-16390"/>
            <a:ext cx="12217437" cy="6890780"/>
          </a:xfrm>
          <a:prstGeom prst="rect">
            <a:avLst/>
          </a:prstGeom>
          <a:solidFill>
            <a:srgbClr val="4055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ABDE40F8-A92F-427A-6527-BE87204A5D9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709" t="-1" r="66714" b="-1"/>
          <a:stretch/>
        </p:blipFill>
        <p:spPr>
          <a:xfrm>
            <a:off x="-3856013" y="0"/>
            <a:ext cx="37279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8536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DDC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BD6518-0753-4201-7AEF-B9877A990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Obsah obrázku osoba, Lidská tvář, oblečení, vázanka&#10;&#10;Obsah vygenerovaný umělou inteligencí může být nesprávný.">
            <a:extLst>
              <a:ext uri="{FF2B5EF4-FFF2-40B4-BE49-F238E27FC236}">
                <a16:creationId xmlns:a16="http://schemas.microsoft.com/office/drawing/2014/main" id="{479955BF-D73D-0324-0638-086326B2AC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250" r="8001" b="1"/>
          <a:stretch/>
        </p:blipFill>
        <p:spPr>
          <a:xfrm>
            <a:off x="1350666" y="116665"/>
            <a:ext cx="1564497" cy="1564498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7" name="Obrázek 6" descr="Obsah obrázku Lidská tvář, oblečení, osoba, úsměv&#10;&#10;Obsah vygenerovaný umělou inteligencí může být nesprávný.">
            <a:extLst>
              <a:ext uri="{FF2B5EF4-FFF2-40B4-BE49-F238E27FC236}">
                <a16:creationId xmlns:a16="http://schemas.microsoft.com/office/drawing/2014/main" id="{F12105E2-D9EE-0791-DDF4-CF594FFF5C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 b="-2"/>
          <a:stretch/>
        </p:blipFill>
        <p:spPr>
          <a:xfrm>
            <a:off x="3081059" y="116665"/>
            <a:ext cx="1564497" cy="1564498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10" name="Obrázek 9" descr="Obsah obrázku osoba, Lidská tvář, oblečení, Lidské vousy&#10;&#10;Obsah vygenerovaný umělou inteligencí může být nesprávný.">
            <a:extLst>
              <a:ext uri="{FF2B5EF4-FFF2-40B4-BE49-F238E27FC236}">
                <a16:creationId xmlns:a16="http://schemas.microsoft.com/office/drawing/2014/main" id="{F5DC497C-361C-BDAC-6582-64510D16A0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5" r="5374" b="-1"/>
          <a:stretch/>
        </p:blipFill>
        <p:spPr>
          <a:xfrm>
            <a:off x="8370708" y="116665"/>
            <a:ext cx="1564498" cy="15644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</p:spPr>
      </p:pic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0FCBDCD-16A6-E4D3-BBEB-6DDF5C2ED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590" y="1681163"/>
            <a:ext cx="5157787" cy="82391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405542"/>
                </a:solidFill>
              </a:rPr>
              <a:t>Mentor / kouč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07807C-B7CE-846A-71F0-EB6E877D0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590" y="2543574"/>
            <a:ext cx="5157787" cy="41113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Vyslechnutí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Profesionální vhled do situace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Pomůže najít řešení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Omezený přístup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200 000 $ / hodina; 1 mil. $ / rok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Omylnost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Charakterové vady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Pouze určitá oblast</a:t>
            </a:r>
          </a:p>
        </p:txBody>
      </p:sp>
      <p:sp>
        <p:nvSpPr>
          <p:cNvPr id="9" name="Zástupný text 2">
            <a:extLst>
              <a:ext uri="{FF2B5EF4-FFF2-40B4-BE49-F238E27FC236}">
                <a16:creationId xmlns:a16="http://schemas.microsoft.com/office/drawing/2014/main" id="{E8AC3C22-6935-A288-15E2-6B3742C48850}"/>
              </a:ext>
            </a:extLst>
          </p:cNvPr>
          <p:cNvSpPr txBox="1">
            <a:spLocks/>
          </p:cNvSpPr>
          <p:nvPr/>
        </p:nvSpPr>
        <p:spPr>
          <a:xfrm>
            <a:off x="6491738" y="1681163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>
                <a:solidFill>
                  <a:srgbClr val="405542"/>
                </a:solidFill>
              </a:rPr>
              <a:t>Bůh</a:t>
            </a:r>
          </a:p>
        </p:txBody>
      </p:sp>
      <p:sp>
        <p:nvSpPr>
          <p:cNvPr id="11" name="Zástupný obsah 3">
            <a:extLst>
              <a:ext uri="{FF2B5EF4-FFF2-40B4-BE49-F238E27FC236}">
                <a16:creationId xmlns:a16="http://schemas.microsoft.com/office/drawing/2014/main" id="{1372A2BA-451F-9571-4B1B-8AAF64921E65}"/>
              </a:ext>
            </a:extLst>
          </p:cNvPr>
          <p:cNvSpPr txBox="1">
            <a:spLocks/>
          </p:cNvSpPr>
          <p:nvPr/>
        </p:nvSpPr>
        <p:spPr>
          <a:xfrm>
            <a:off x="6491737" y="2543573"/>
            <a:ext cx="5518291" cy="4533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Slyší kdykoli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Dokonalý vhled do situace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Pomůže najít řešení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Vždy s námi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Mt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1,23)</a:t>
            </a:r>
            <a:endParaRPr lang="cs-CZ" sz="2200" b="1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</a:endParaRP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Zadarmo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Jk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1,5; 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Zj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22,17)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Neomylnost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(Ž 51,6)</a:t>
            </a: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Naprostá důvěryhodnost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</a:t>
            </a:r>
            <a:r>
              <a:rPr lang="cs-CZ" sz="2000" b="1" dirty="0" err="1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Žd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 4,15; Ž 145,9)</a:t>
            </a:r>
            <a:endParaRPr lang="cs-CZ" sz="2200" b="1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</a:endParaRPr>
          </a:p>
          <a:p>
            <a:pPr>
              <a:lnSpc>
                <a:spcPct val="100000"/>
              </a:lnSpc>
            </a:pPr>
            <a:r>
              <a:rPr lang="cs-CZ" sz="22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Rozumí všemu </a:t>
            </a:r>
            <a:r>
              <a:rPr lang="cs-CZ" sz="2000" b="1" dirty="0">
                <a:solidFill>
                  <a:srgbClr val="405542"/>
                </a:solidFill>
                <a:latin typeface="Cooper Hewitt" pitchFamily="50" charset="-18"/>
                <a:ea typeface="Cooper Hewitt" pitchFamily="50" charset="-18"/>
              </a:rPr>
              <a:t>(Da 2,22)</a:t>
            </a:r>
            <a:endParaRPr lang="cs-CZ" sz="2200" b="1" dirty="0">
              <a:solidFill>
                <a:srgbClr val="405542"/>
              </a:solidFill>
              <a:latin typeface="Cooper Hewitt" pitchFamily="50" charset="-18"/>
              <a:ea typeface="Cooper Hewitt" pitchFamily="50" charset="-18"/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5D876AF8-1871-D2A8-5655-3A9F5FCCB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8930812">
            <a:off x="6834599" y="3149398"/>
            <a:ext cx="4472064" cy="1652357"/>
          </a:xfrm>
          <a:effectLst>
            <a:glow rad="381000">
              <a:srgbClr val="E0DDCE">
                <a:alpha val="36000"/>
              </a:srgbClr>
            </a:glow>
          </a:effectLst>
        </p:spPr>
        <p:txBody>
          <a:bodyPr>
            <a:normAutofit/>
          </a:bodyPr>
          <a:lstStyle/>
          <a:p>
            <a:r>
              <a:rPr lang="cs-CZ" sz="6600" dirty="0">
                <a:solidFill>
                  <a:srgbClr val="DA6C43"/>
                </a:solidFill>
                <a:effectLst>
                  <a:glow rad="431800">
                    <a:srgbClr val="E0DDCE">
                      <a:alpha val="82000"/>
                    </a:srgbClr>
                  </a:glow>
                </a:effectLst>
                <a:latin typeface="Oregano" panose="03060702040602030A04" pitchFamily="66" charset="0"/>
              </a:rPr>
              <a:t>MODLITBA</a:t>
            </a:r>
          </a:p>
        </p:txBody>
      </p:sp>
      <p:cxnSp>
        <p:nvCxnSpPr>
          <p:cNvPr id="14" name="Přímá spojnice 13">
            <a:extLst>
              <a:ext uri="{FF2B5EF4-FFF2-40B4-BE49-F238E27FC236}">
                <a16:creationId xmlns:a16="http://schemas.microsoft.com/office/drawing/2014/main" id="{D26F0551-5467-EC1F-581B-A6B0873B61E2}"/>
              </a:ext>
            </a:extLst>
          </p:cNvPr>
          <p:cNvCxnSpPr>
            <a:cxnSpLocks/>
          </p:cNvCxnSpPr>
          <p:nvPr/>
        </p:nvCxnSpPr>
        <p:spPr>
          <a:xfrm>
            <a:off x="6096000" y="1809129"/>
            <a:ext cx="0" cy="4660886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6E0F40E5-9C38-B3B7-330F-1298AA2745B2}"/>
              </a:ext>
            </a:extLst>
          </p:cNvPr>
          <p:cNvGrpSpPr/>
          <p:nvPr/>
        </p:nvGrpSpPr>
        <p:grpSpPr>
          <a:xfrm>
            <a:off x="361157" y="1802621"/>
            <a:ext cx="712800" cy="714375"/>
            <a:chOff x="221457" y="1802621"/>
            <a:chExt cx="712800" cy="714375"/>
          </a:xfrm>
        </p:grpSpPr>
        <p:cxnSp>
          <p:nvCxnSpPr>
            <p:cNvPr id="15" name="Přímá spojnice 14">
              <a:extLst>
                <a:ext uri="{FF2B5EF4-FFF2-40B4-BE49-F238E27FC236}">
                  <a16:creationId xmlns:a16="http://schemas.microsoft.com/office/drawing/2014/main" id="{B671F9E0-0736-3067-923E-FA8D26BAA477}"/>
                </a:ext>
              </a:extLst>
            </p:cNvPr>
            <p:cNvCxnSpPr>
              <a:cxnSpLocks/>
            </p:cNvCxnSpPr>
            <p:nvPr/>
          </p:nvCxnSpPr>
          <p:spPr>
            <a:xfrm>
              <a:off x="238125" y="1802621"/>
              <a:ext cx="0" cy="714375"/>
            </a:xfrm>
            <a:prstGeom prst="line">
              <a:avLst/>
            </a:prstGeom>
            <a:ln w="3810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Přímá spojnice 16">
              <a:extLst>
                <a:ext uri="{FF2B5EF4-FFF2-40B4-BE49-F238E27FC236}">
                  <a16:creationId xmlns:a16="http://schemas.microsoft.com/office/drawing/2014/main" id="{5E440F74-2F2B-2F16-FE6C-6DD3312A3E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1457" y="1819289"/>
              <a:ext cx="712800" cy="0"/>
            </a:xfrm>
            <a:prstGeom prst="line">
              <a:avLst/>
            </a:prstGeom>
            <a:ln w="3810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Obdélník 4">
            <a:extLst>
              <a:ext uri="{FF2B5EF4-FFF2-40B4-BE49-F238E27FC236}">
                <a16:creationId xmlns:a16="http://schemas.microsoft.com/office/drawing/2014/main" id="{9E2CA27A-0E1D-A78C-2B00-88DB3AA1634A}"/>
              </a:ext>
            </a:extLst>
          </p:cNvPr>
          <p:cNvSpPr/>
          <p:nvPr/>
        </p:nvSpPr>
        <p:spPr>
          <a:xfrm>
            <a:off x="12841832" y="-16390"/>
            <a:ext cx="12217437" cy="6890780"/>
          </a:xfrm>
          <a:prstGeom prst="rect">
            <a:avLst/>
          </a:prstGeom>
          <a:solidFill>
            <a:srgbClr val="4055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D2C519EA-EA6E-912D-3FB6-8527D8C1D10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709" t="-1" r="66714" b="-1"/>
          <a:stretch/>
        </p:blipFill>
        <p:spPr>
          <a:xfrm>
            <a:off x="-3856013" y="0"/>
            <a:ext cx="37279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6801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309</Words>
  <Application>Microsoft Office PowerPoint</Application>
  <PresentationFormat>Širokoúhlá obrazovka</PresentationFormat>
  <Paragraphs>82</Paragraphs>
  <Slides>8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Aptos</vt:lpstr>
      <vt:lpstr>Cooper Hewitt</vt:lpstr>
      <vt:lpstr>Oregano</vt:lpstr>
      <vt:lpstr>Arial</vt:lpstr>
      <vt:lpstr>Aptos Display</vt:lpstr>
      <vt:lpstr>Motiv Office</vt:lpstr>
      <vt:lpstr>Prezentace aplikace PowerPoint</vt:lpstr>
      <vt:lpstr>MODLITBA</vt:lpstr>
      <vt:lpstr>Prezentace aplikace PowerPoint</vt:lpstr>
      <vt:lpstr>Prezentace aplikace PowerPoint</vt:lpstr>
      <vt:lpstr>Prezentace aplikace PowerPoint</vt:lpstr>
      <vt:lpstr>Prezentace aplikace PowerPoint</vt:lpstr>
      <vt:lpstr>MODLITBA</vt:lpstr>
      <vt:lpstr>MODLITBA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ŠD</dc:creator>
  <cp:lastModifiedBy>Daniela Homolková</cp:lastModifiedBy>
  <cp:revision>31</cp:revision>
  <dcterms:created xsi:type="dcterms:W3CDTF">2025-03-21T20:11:03Z</dcterms:created>
  <dcterms:modified xsi:type="dcterms:W3CDTF">2025-03-23T15:39:25Z</dcterms:modified>
</cp:coreProperties>
</file>